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7" r:id="rId3"/>
    <p:sldId id="257" r:id="rId4"/>
    <p:sldId id="258" r:id="rId5"/>
    <p:sldId id="259" r:id="rId6"/>
    <p:sldId id="260" r:id="rId7"/>
    <p:sldId id="261" r:id="rId8"/>
    <p:sldId id="263" r:id="rId9"/>
    <p:sldId id="264" r:id="rId10"/>
    <p:sldId id="265" r:id="rId11"/>
    <p:sldId id="266" r:id="rId12"/>
    <p:sldId id="267" r:id="rId13"/>
    <p:sldId id="278" r:id="rId14"/>
    <p:sldId id="268" r:id="rId15"/>
    <p:sldId id="269" r:id="rId16"/>
    <p:sldId id="270" r:id="rId17"/>
    <p:sldId id="271" r:id="rId18"/>
    <p:sldId id="272" r:id="rId19"/>
    <p:sldId id="273" r:id="rId20"/>
    <p:sldId id="280" r:id="rId21"/>
    <p:sldId id="279" r:id="rId22"/>
    <p:sldId id="274" r:id="rId23"/>
    <p:sldId id="275" r:id="rId24"/>
    <p:sldId id="276"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738" y="72"/>
      </p:cViewPr>
      <p:guideLst/>
    </p:cSldViewPr>
  </p:slideViewPr>
  <p:notesTextViewPr>
    <p:cViewPr>
      <p:scale>
        <a:sx n="1" d="1"/>
        <a:sy n="1" d="1"/>
      </p:scale>
      <p:origin x="0" y="0"/>
    </p:cViewPr>
  </p:notesTextViewPr>
  <p:sorterViewPr>
    <p:cViewPr>
      <p:scale>
        <a:sx n="70" d="100"/>
        <a:sy n="70" d="100"/>
      </p:scale>
      <p:origin x="0" y="-222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3F877-11D3-4DEA-B216-57A1586F19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963BA3-CB77-45BE-967F-70FBE068DC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7B4017-356D-4467-B6CC-EFD9E0D3550B}"/>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DE00CB36-9A68-4747-9199-D43BC332DA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E2E778-28BC-478B-8679-E4CFC3045F93}"/>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978093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BC1BB-2B52-4EB1-A974-A2A542258E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6FF1AB8-04FD-4503-B307-AF279B6C51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51E878-D60D-45E7-BDA2-F9E61399FDA2}"/>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D437F7A1-38D2-4CB6-984E-4A517AAFF3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958D53-EF1B-439E-BB0D-A44820803A1C}"/>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2140931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F865EF-B058-4C93-9134-B568F5CEC5F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D8ABD62-630F-499F-8B1E-4A6CEDDB56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124770-943B-42CC-9BA3-88B6FA59D47E}"/>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6601FC3D-73FC-43C4-96AB-4DB90CC514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77ED78-09D0-48D8-8161-2045B832FC8D}"/>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4259137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F5B05-1487-4AEC-B23D-56B79080E2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226740-65A8-4720-A2DB-1476D72EC6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DE6FFE-54E8-46B4-AA51-D12FE50A9AC7}"/>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9A92CCE5-2E40-4499-B68E-BAB5F94C62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C62E46-3DD4-43DE-AFBE-536ABFEB4EC8}"/>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4230860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91B38-3FC6-4D0A-A63E-BC6E9086574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41992A5-92AB-4567-B68D-6A4FBA17CF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B2B6BF-81A3-4474-8855-33E357A0C64D}"/>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ECD17F92-07C8-41B8-BD5E-22F64DE3BE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078D62-E5C4-4755-AA55-5D55B446BE24}"/>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708215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35529-09C3-47FA-9D6D-A0CABA4EB1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CFF2F4-A178-46AD-8CF4-BD4E76C0C0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A34083-51F6-48CA-9837-43E51A9651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F51168-1895-4DA8-8862-C5CB486E2E29}"/>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6" name="Footer Placeholder 5">
            <a:extLst>
              <a:ext uri="{FF2B5EF4-FFF2-40B4-BE49-F238E27FC236}">
                <a16:creationId xmlns:a16="http://schemas.microsoft.com/office/drawing/2014/main" id="{C399B64D-EF5A-4BA4-8852-DD224AF063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F33379-102D-424A-8384-5937CDF36AB9}"/>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3350764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3482C-A05E-4859-A785-6F8CF9E455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AEC78A-2034-449F-9352-7614226F95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255FF0-0A2F-4005-9805-A08B29D03C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45CB428-7CE9-43C5-8981-42AC3B2EC9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7F9C4A-BDEF-42D7-86B9-F95473B942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B7567E4-D848-4904-A09E-DEADF9DA81A5}"/>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8" name="Footer Placeholder 7">
            <a:extLst>
              <a:ext uri="{FF2B5EF4-FFF2-40B4-BE49-F238E27FC236}">
                <a16:creationId xmlns:a16="http://schemas.microsoft.com/office/drawing/2014/main" id="{12E632FF-0BD5-426D-9B01-EDAB24F8D9D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EFA87A-2873-4825-A28F-A963F87D1F3E}"/>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626238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99220-2043-43E4-AA99-53277DA2FA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40BD20-61F7-4F69-95B8-FDFCA8AB100C}"/>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4" name="Footer Placeholder 3">
            <a:extLst>
              <a:ext uri="{FF2B5EF4-FFF2-40B4-BE49-F238E27FC236}">
                <a16:creationId xmlns:a16="http://schemas.microsoft.com/office/drawing/2014/main" id="{A1E07A33-B10B-4C1E-9C6D-B003533EFC3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18079A-DE09-4981-B5D2-9ACE7FD1A9F2}"/>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114634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1C3D8E-C44B-4329-AD3A-68DFC58B3467}"/>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3" name="Footer Placeholder 2">
            <a:extLst>
              <a:ext uri="{FF2B5EF4-FFF2-40B4-BE49-F238E27FC236}">
                <a16:creationId xmlns:a16="http://schemas.microsoft.com/office/drawing/2014/main" id="{4D34136E-9811-483D-ABC1-712E71055E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5F4EC3-6BF8-4F7F-9BAF-7F99DA9B0836}"/>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341922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154A9-E029-42CF-B4DD-A3FAFC0676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5BE642C-8AD6-4FC9-9D1E-51FB16E5F1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373EDF-D775-4AAB-BBAF-937278E652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B58A58-5A65-45B2-8057-9E1902E4C322}"/>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6" name="Footer Placeholder 5">
            <a:extLst>
              <a:ext uri="{FF2B5EF4-FFF2-40B4-BE49-F238E27FC236}">
                <a16:creationId xmlns:a16="http://schemas.microsoft.com/office/drawing/2014/main" id="{9E612967-FE70-43A7-8FA3-AD3F14786F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55C587-1D22-494B-B75A-4CF9AF379CA4}"/>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1520966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1C126-2B26-4BF4-9DE5-B0B234D6BE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2D7FB76-3E1B-4EA0-A709-826A79D85E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827050-2E19-41D4-99C6-EEE78A379C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255B4A-07BB-49EB-8F89-60C7D2BFB785}"/>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6" name="Footer Placeholder 5">
            <a:extLst>
              <a:ext uri="{FF2B5EF4-FFF2-40B4-BE49-F238E27FC236}">
                <a16:creationId xmlns:a16="http://schemas.microsoft.com/office/drawing/2014/main" id="{2BDF1F3F-65EE-43F7-9BF5-0B17D7541A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ECD834-8B33-4BE0-B1AD-6BA5036DC808}"/>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304825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FEAC94-6A2B-4FE4-8837-1F3A1561D1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16DA8E-6278-4AA4-80D9-5488A743BD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1A2586-C13F-4D19-AAD9-04604615AE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534C6EB7-BBBD-4031-A36A-EA6E8ADBB9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5079947-476D-416E-8A60-3AD18AFAFC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1F1EFC-6C65-4735-95F1-AF95C742BC07}" type="slidenum">
              <a:rPr lang="en-US" smtClean="0"/>
              <a:t>‹#›</a:t>
            </a:fld>
            <a:endParaRPr lang="en-US"/>
          </a:p>
        </p:txBody>
      </p:sp>
    </p:spTree>
    <p:extLst>
      <p:ext uri="{BB962C8B-B14F-4D97-AF65-F5344CB8AC3E}">
        <p14:creationId xmlns:p14="http://schemas.microsoft.com/office/powerpoint/2010/main" val="3784190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3.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4.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audio" Target="../media/media18.m4a"/><Relationship Id="rId2" Type="http://schemas.microsoft.com/office/2007/relationships/media" Target="../media/media18.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1A3F-3670-4027-B07B-18B534CF80E9}"/>
              </a:ext>
            </a:extLst>
          </p:cNvPr>
          <p:cNvSpPr>
            <a:spLocks noGrp="1"/>
          </p:cNvSpPr>
          <p:nvPr>
            <p:ph type="ctrTitle"/>
          </p:nvPr>
        </p:nvSpPr>
        <p:spPr>
          <a:xfrm>
            <a:off x="1383323" y="0"/>
            <a:ext cx="9144000" cy="2387600"/>
          </a:xfrm>
        </p:spPr>
        <p:txBody>
          <a:bodyPr/>
          <a:lstStyle/>
          <a:p>
            <a:r>
              <a:rPr lang="en-US" dirty="0"/>
              <a:t>L32</a:t>
            </a:r>
          </a:p>
        </p:txBody>
      </p:sp>
      <p:sp>
        <p:nvSpPr>
          <p:cNvPr id="3" name="Subtitle 2">
            <a:extLst>
              <a:ext uri="{FF2B5EF4-FFF2-40B4-BE49-F238E27FC236}">
                <a16:creationId xmlns:a16="http://schemas.microsoft.com/office/drawing/2014/main" id="{9DBC229A-9B09-4826-9D48-2A9C98F2E897}"/>
              </a:ext>
            </a:extLst>
          </p:cNvPr>
          <p:cNvSpPr>
            <a:spLocks noGrp="1"/>
          </p:cNvSpPr>
          <p:nvPr>
            <p:ph type="subTitle" idx="1"/>
          </p:nvPr>
        </p:nvSpPr>
        <p:spPr>
          <a:xfrm>
            <a:off x="1383323" y="2387600"/>
            <a:ext cx="9144000" cy="1655762"/>
          </a:xfrm>
        </p:spPr>
        <p:txBody>
          <a:bodyPr/>
          <a:lstStyle/>
          <a:p>
            <a:pPr>
              <a:defRPr/>
            </a:pPr>
            <a:r>
              <a:rPr lang="en-US" dirty="0"/>
              <a:t>Allocation methods </a:t>
            </a:r>
          </a:p>
          <a:p>
            <a:pPr>
              <a:defRPr/>
            </a:pPr>
            <a:r>
              <a:rPr lang="en-US" dirty="0"/>
              <a:t>Free space management</a:t>
            </a:r>
          </a:p>
          <a:p>
            <a:pPr>
              <a:defRPr/>
            </a:pPr>
            <a:r>
              <a:rPr lang="en-US" dirty="0"/>
              <a:t>Disk Structure</a:t>
            </a:r>
          </a:p>
          <a:p>
            <a:endParaRPr lang="en-US" dirty="0"/>
          </a:p>
        </p:txBody>
      </p:sp>
      <p:sp>
        <p:nvSpPr>
          <p:cNvPr id="4" name="TextBox 3">
            <a:extLst>
              <a:ext uri="{FF2B5EF4-FFF2-40B4-BE49-F238E27FC236}">
                <a16:creationId xmlns:a16="http://schemas.microsoft.com/office/drawing/2014/main" id="{4AE89117-6689-49B1-883F-AA699A375EA3}"/>
              </a:ext>
            </a:extLst>
          </p:cNvPr>
          <p:cNvSpPr txBox="1">
            <a:spLocks noChangeArrowheads="1"/>
          </p:cNvSpPr>
          <p:nvPr/>
        </p:nvSpPr>
        <p:spPr bwMode="auto">
          <a:xfrm>
            <a:off x="7727260" y="4637357"/>
            <a:ext cx="5241925"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r>
              <a:rPr lang="en-US" altLang="en-US" dirty="0"/>
              <a:t>Presented by:</a:t>
            </a:r>
          </a:p>
          <a:p>
            <a:pPr lvl="1"/>
            <a:r>
              <a:rPr lang="en-US" altLang="en-US" dirty="0"/>
              <a:t>Veena K M</a:t>
            </a:r>
          </a:p>
          <a:p>
            <a:pPr lvl="1"/>
            <a:r>
              <a:rPr lang="en-US" altLang="en-US" dirty="0"/>
              <a:t>OS Teacher for IV IT A</a:t>
            </a:r>
          </a:p>
          <a:p>
            <a:pPr lvl="1"/>
            <a:r>
              <a:rPr lang="en-US" altLang="en-US" dirty="0"/>
              <a:t>9845714070</a:t>
            </a:r>
          </a:p>
          <a:p>
            <a:pPr lvl="1"/>
            <a:r>
              <a:rPr lang="en-US" altLang="en-US" dirty="0"/>
              <a:t>veena.gv@manipal.edu</a:t>
            </a:r>
          </a:p>
        </p:txBody>
      </p:sp>
      <p:pic>
        <p:nvPicPr>
          <p:cNvPr id="8" name="Audio 7">
            <a:hlinkClick r:id="" action="ppaction://media"/>
            <a:extLst>
              <a:ext uri="{FF2B5EF4-FFF2-40B4-BE49-F238E27FC236}">
                <a16:creationId xmlns:a16="http://schemas.microsoft.com/office/drawing/2014/main" id="{6F194DFC-B8DC-47F2-BDD4-5A8365EA06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22151863"/>
      </p:ext>
    </p:extLst>
  </p:cSld>
  <p:clrMapOvr>
    <a:masterClrMapping/>
  </p:clrMapOvr>
  <mc:AlternateContent xmlns:mc="http://schemas.openxmlformats.org/markup-compatibility/2006">
    <mc:Choice xmlns:p14="http://schemas.microsoft.com/office/powerpoint/2010/main" Requires="p14">
      <p:transition spd="slow" p14:dur="2000" advTm="29632"/>
    </mc:Choice>
    <mc:Fallback>
      <p:transition spd="slow" advTm="29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CEDDB-81A8-4C5F-A1FE-BC672DC63199}"/>
              </a:ext>
            </a:extLst>
          </p:cNvPr>
          <p:cNvSpPr>
            <a:spLocks noGrp="1"/>
          </p:cNvSpPr>
          <p:nvPr>
            <p:ph type="title"/>
          </p:nvPr>
        </p:nvSpPr>
        <p:spPr>
          <a:xfrm>
            <a:off x="275493" y="500062"/>
            <a:ext cx="10515600" cy="1325563"/>
          </a:xfrm>
        </p:spPr>
        <p:txBody>
          <a:bodyPr>
            <a:noAutofit/>
          </a:bodyPr>
          <a:lstStyle/>
          <a:p>
            <a:r>
              <a:rPr lang="en-US" sz="3000" b="1" dirty="0">
                <a:latin typeface="Times New Roman" panose="02020603050405020304" pitchFamily="18" charset="0"/>
                <a:cs typeface="Times New Roman" panose="02020603050405020304" pitchFamily="18" charset="0"/>
              </a:rPr>
              <a:t>Allocation methods</a:t>
            </a:r>
            <a:br>
              <a:rPr lang="en-US" sz="3000" b="1"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3. Indexed Allocation</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1F2C5CD-A74D-442F-B304-68BC4AC8467C}"/>
              </a:ext>
            </a:extLst>
          </p:cNvPr>
          <p:cNvSpPr>
            <a:spLocks noGrp="1"/>
          </p:cNvSpPr>
          <p:nvPr>
            <p:ph idx="1"/>
          </p:nvPr>
        </p:nvSpPr>
        <p:spPr>
          <a:xfrm>
            <a:off x="106680" y="1436211"/>
            <a:ext cx="11809827" cy="4351338"/>
          </a:xfrm>
        </p:spPr>
        <p:txBody>
          <a:bodyPr>
            <a:normAutofit/>
          </a:bodyPr>
          <a:lstStyle/>
          <a:p>
            <a:pPr marL="463550" indent="-463550" algn="just">
              <a:lnSpc>
                <a:spcPct val="10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a special block known as the </a:t>
            </a:r>
            <a:r>
              <a:rPr lang="en-US" sz="2400" b="1" i="1" u="sng" dirty="0">
                <a:solidFill>
                  <a:srgbClr val="FF0000"/>
                </a:solidFill>
                <a:latin typeface="Times New Roman" panose="02020603050405020304" pitchFamily="18" charset="0"/>
                <a:cs typeface="Times New Roman" panose="02020603050405020304" pitchFamily="18" charset="0"/>
              </a:rPr>
              <a:t>Index block </a:t>
            </a:r>
            <a:r>
              <a:rPr lang="en-US" sz="2400" dirty="0">
                <a:latin typeface="Times New Roman" panose="02020603050405020304" pitchFamily="18" charset="0"/>
                <a:cs typeface="Times New Roman" panose="02020603050405020304" pitchFamily="18" charset="0"/>
              </a:rPr>
              <a:t>contains the pointers to all the blocks occupied by a file.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Each file has its own index block.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a:t>
            </a:r>
            <a:r>
              <a:rPr lang="en-US" sz="2400" dirty="0" err="1">
                <a:latin typeface="Times New Roman" panose="02020603050405020304" pitchFamily="18" charset="0"/>
                <a:cs typeface="Times New Roman" panose="02020603050405020304" pitchFamily="18" charset="0"/>
              </a:rPr>
              <a:t>i</a:t>
            </a:r>
            <a:r>
              <a:rPr lang="en-US" sz="2400" baseline="30000" dirty="0" err="1">
                <a:latin typeface="Times New Roman" panose="02020603050405020304" pitchFamily="18" charset="0"/>
                <a:cs typeface="Times New Roman" panose="02020603050405020304" pitchFamily="18" charset="0"/>
              </a:rPr>
              <a:t>th</a:t>
            </a:r>
            <a:r>
              <a:rPr lang="en-US" sz="2400" dirty="0">
                <a:latin typeface="Times New Roman" panose="02020603050405020304" pitchFamily="18" charset="0"/>
                <a:cs typeface="Times New Roman" panose="02020603050405020304" pitchFamily="18" charset="0"/>
              </a:rPr>
              <a:t> entry in the index block contains the disk address of the </a:t>
            </a:r>
            <a:r>
              <a:rPr lang="en-US" sz="2400" dirty="0" err="1">
                <a:latin typeface="Times New Roman" panose="02020603050405020304" pitchFamily="18" charset="0"/>
                <a:cs typeface="Times New Roman" panose="02020603050405020304" pitchFamily="18" charset="0"/>
              </a:rPr>
              <a:t>i</a:t>
            </a:r>
            <a:r>
              <a:rPr lang="en-US" sz="2400" baseline="30000" dirty="0" err="1">
                <a:latin typeface="Times New Roman" panose="02020603050405020304" pitchFamily="18" charset="0"/>
                <a:cs typeface="Times New Roman" panose="02020603050405020304" pitchFamily="18" charset="0"/>
              </a:rPr>
              <a:t>th</a:t>
            </a:r>
            <a:r>
              <a:rPr lang="en-US" sz="2400" dirty="0">
                <a:latin typeface="Times New Roman" panose="02020603050405020304" pitchFamily="18" charset="0"/>
                <a:cs typeface="Times New Roman" panose="02020603050405020304" pitchFamily="18" charset="0"/>
              </a:rPr>
              <a:t> file block.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directory entry contains the address of the index block</a:t>
            </a:r>
          </a:p>
        </p:txBody>
      </p:sp>
      <p:pic>
        <p:nvPicPr>
          <p:cNvPr id="5" name="Audio 4">
            <a:hlinkClick r:id="" action="ppaction://media"/>
            <a:extLst>
              <a:ext uri="{FF2B5EF4-FFF2-40B4-BE49-F238E27FC236}">
                <a16:creationId xmlns:a16="http://schemas.microsoft.com/office/drawing/2014/main" id="{322499C3-F214-4F77-AA27-F1A814753D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53923144"/>
      </p:ext>
    </p:extLst>
  </p:cSld>
  <p:clrMapOvr>
    <a:masterClrMapping/>
  </p:clrMapOvr>
  <mc:AlternateContent xmlns:mc="http://schemas.openxmlformats.org/markup-compatibility/2006">
    <mc:Choice xmlns:p14="http://schemas.microsoft.com/office/powerpoint/2010/main" Requires="p14">
      <p:transition spd="slow" p14:dur="2000" advTm="26219"/>
    </mc:Choice>
    <mc:Fallback>
      <p:transition spd="slow" advTm="26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F63059-44E6-414A-A0C5-B81587787D50}"/>
              </a:ext>
            </a:extLst>
          </p:cNvPr>
          <p:cNvPicPr>
            <a:picLocks noChangeAspect="1"/>
          </p:cNvPicPr>
          <p:nvPr/>
        </p:nvPicPr>
        <p:blipFill>
          <a:blip r:embed="rId4"/>
          <a:stretch>
            <a:fillRect/>
          </a:stretch>
        </p:blipFill>
        <p:spPr>
          <a:xfrm>
            <a:off x="4359520" y="599551"/>
            <a:ext cx="6431573" cy="5293138"/>
          </a:xfrm>
          <a:prstGeom prst="rect">
            <a:avLst/>
          </a:prstGeom>
        </p:spPr>
      </p:pic>
      <p:sp>
        <p:nvSpPr>
          <p:cNvPr id="5" name="Title 1">
            <a:extLst>
              <a:ext uri="{FF2B5EF4-FFF2-40B4-BE49-F238E27FC236}">
                <a16:creationId xmlns:a16="http://schemas.microsoft.com/office/drawing/2014/main" id="{6821AE50-2B02-4E50-A2B4-EEFE3E8ADE35}"/>
              </a:ext>
            </a:extLst>
          </p:cNvPr>
          <p:cNvSpPr>
            <a:spLocks noGrp="1"/>
          </p:cNvSpPr>
          <p:nvPr>
            <p:ph type="title"/>
          </p:nvPr>
        </p:nvSpPr>
        <p:spPr>
          <a:xfrm>
            <a:off x="275493" y="500062"/>
            <a:ext cx="10515600" cy="1325563"/>
          </a:xfrm>
        </p:spPr>
        <p:txBody>
          <a:bodyPr>
            <a:noAutofit/>
          </a:bodyPr>
          <a:lstStyle/>
          <a:p>
            <a:r>
              <a:rPr lang="en-US" sz="3000" b="1" dirty="0">
                <a:latin typeface="Times New Roman" panose="02020603050405020304" pitchFamily="18" charset="0"/>
                <a:cs typeface="Times New Roman" panose="02020603050405020304" pitchFamily="18" charset="0"/>
              </a:rPr>
              <a:t>Allocation methods</a:t>
            </a:r>
            <a:br>
              <a:rPr lang="en-US" sz="3000" b="1"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3. Indexed Allocation</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7A96C4AC-65C2-4B9E-BAEF-28F7DBE74981}"/>
              </a:ext>
            </a:extLst>
          </p:cNvPr>
          <p:cNvSpPr txBox="1"/>
          <p:nvPr/>
        </p:nvSpPr>
        <p:spPr>
          <a:xfrm>
            <a:off x="375569" y="1690062"/>
            <a:ext cx="3563385" cy="2554545"/>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19</a:t>
            </a:r>
            <a:r>
              <a:rPr lang="en-US" sz="2000" baseline="30000" dirty="0">
                <a:latin typeface="Times New Roman" panose="02020603050405020304" pitchFamily="18" charset="0"/>
                <a:cs typeface="Times New Roman" panose="02020603050405020304" pitchFamily="18" charset="0"/>
              </a:rPr>
              <a:t>th</a:t>
            </a:r>
            <a:r>
              <a:rPr lang="en-US" sz="2000" dirty="0">
                <a:latin typeface="Times New Roman" panose="02020603050405020304" pitchFamily="18" charset="0"/>
                <a:cs typeface="Times New Roman" panose="02020603050405020304" pitchFamily="18" charset="0"/>
              </a:rPr>
              <a:t> disk block is used as index block by the file ‘jeep’</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jeep uses 5 different blocks and one single index block</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unused entries in the index block stores -1 (which is NULL)</a:t>
            </a:r>
          </a:p>
        </p:txBody>
      </p:sp>
      <p:pic>
        <p:nvPicPr>
          <p:cNvPr id="3" name="Audio 2">
            <a:hlinkClick r:id="" action="ppaction://media"/>
            <a:extLst>
              <a:ext uri="{FF2B5EF4-FFF2-40B4-BE49-F238E27FC236}">
                <a16:creationId xmlns:a16="http://schemas.microsoft.com/office/drawing/2014/main" id="{8D7238B6-CD29-47AD-8F62-85E96E663A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14057344"/>
      </p:ext>
    </p:extLst>
  </p:cSld>
  <p:clrMapOvr>
    <a:masterClrMapping/>
  </p:clrMapOvr>
  <mc:AlternateContent xmlns:mc="http://schemas.openxmlformats.org/markup-compatibility/2006">
    <mc:Choice xmlns:p14="http://schemas.microsoft.com/office/powerpoint/2010/main" Requires="p14">
      <p:transition spd="slow" p14:dur="2000" advTm="70975"/>
    </mc:Choice>
    <mc:Fallback>
      <p:transition spd="slow" advTm="709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B5C6F1D-AD48-42AD-8619-7773724FAE2E}"/>
              </a:ext>
            </a:extLst>
          </p:cNvPr>
          <p:cNvSpPr/>
          <p:nvPr/>
        </p:nvSpPr>
        <p:spPr>
          <a:xfrm>
            <a:off x="275493" y="1182231"/>
            <a:ext cx="11003866" cy="5170646"/>
          </a:xfrm>
          <a:prstGeom prst="rect">
            <a:avLst/>
          </a:prstGeom>
        </p:spPr>
        <p:txBody>
          <a:bodyPr wrap="square">
            <a:spAutoFit/>
          </a:bodyPr>
          <a:lstStyle/>
          <a:p>
            <a:pPr algn="just"/>
            <a:r>
              <a:rPr lang="en-US" sz="2200" b="1" dirty="0">
                <a:solidFill>
                  <a:srgbClr val="FF0000"/>
                </a:solidFill>
                <a:latin typeface="Times New Roman" panose="02020603050405020304" pitchFamily="18" charset="0"/>
                <a:cs typeface="Times New Roman" panose="02020603050405020304" pitchFamily="18" charset="0"/>
              </a:rPr>
              <a:t>Advantages:</a:t>
            </a:r>
          </a:p>
          <a:p>
            <a:pPr algn="just"/>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supports direct access to the blocks occupied by the file and therefore provides fast access to the file blocks.</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It overcomes the problem of external fragmentation.</a:t>
            </a:r>
          </a:p>
          <a:p>
            <a:pPr algn="just"/>
            <a:endParaRPr lang="en-US" sz="2200" b="1" dirty="0">
              <a:solidFill>
                <a:srgbClr val="FF0000"/>
              </a:solidFill>
              <a:latin typeface="Times New Roman" panose="02020603050405020304" pitchFamily="18" charset="0"/>
              <a:cs typeface="Times New Roman" panose="02020603050405020304" pitchFamily="18" charset="0"/>
            </a:endParaRPr>
          </a:p>
          <a:p>
            <a:pPr algn="just"/>
            <a:r>
              <a:rPr lang="en-US" sz="2200" b="1" dirty="0">
                <a:solidFill>
                  <a:srgbClr val="FF0000"/>
                </a:solidFill>
                <a:latin typeface="Times New Roman" panose="02020603050405020304" pitchFamily="18" charset="0"/>
                <a:cs typeface="Times New Roman" panose="02020603050405020304" pitchFamily="18" charset="0"/>
              </a:rPr>
              <a:t>Disadvantages:</a:t>
            </a:r>
          </a:p>
          <a:p>
            <a:pPr algn="just"/>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pointer overhead for indexed allocation is greater than linked allocation.</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For very small files, say files that expand only 2-3 blocks, the indexed allocation would keep one entire block (index block) for the pointers which is inefficient in terms of memory utilization. </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However, in linked allocation we lose the space of only 1 pointer per block.</a:t>
            </a:r>
          </a:p>
        </p:txBody>
      </p:sp>
      <p:sp>
        <p:nvSpPr>
          <p:cNvPr id="5" name="Title 1">
            <a:extLst>
              <a:ext uri="{FF2B5EF4-FFF2-40B4-BE49-F238E27FC236}">
                <a16:creationId xmlns:a16="http://schemas.microsoft.com/office/drawing/2014/main" id="{07869E5A-6499-43DD-814A-50743B6096D7}"/>
              </a:ext>
            </a:extLst>
          </p:cNvPr>
          <p:cNvSpPr>
            <a:spLocks noGrp="1"/>
          </p:cNvSpPr>
          <p:nvPr>
            <p:ph type="title"/>
          </p:nvPr>
        </p:nvSpPr>
        <p:spPr>
          <a:xfrm>
            <a:off x="275493" y="500062"/>
            <a:ext cx="10515600" cy="1325563"/>
          </a:xfrm>
        </p:spPr>
        <p:txBody>
          <a:bodyPr>
            <a:noAutofit/>
          </a:bodyPr>
          <a:lstStyle/>
          <a:p>
            <a:r>
              <a:rPr lang="en-US" sz="3000" b="1" dirty="0">
                <a:latin typeface="Times New Roman" panose="02020603050405020304" pitchFamily="18" charset="0"/>
                <a:cs typeface="Times New Roman" panose="02020603050405020304" pitchFamily="18" charset="0"/>
              </a:rPr>
              <a:t>Allocation methods</a:t>
            </a:r>
            <a:br>
              <a:rPr lang="en-US" sz="3000" b="1"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3. Indexed Allocation</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F438AE1F-8FEF-4E45-B76A-6D79A150E10B}"/>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634741210"/>
      </p:ext>
    </p:extLst>
  </p:cSld>
  <p:clrMapOvr>
    <a:masterClrMapping/>
  </p:clrMapOvr>
  <mc:AlternateContent xmlns:mc="http://schemas.openxmlformats.org/markup-compatibility/2006">
    <mc:Choice xmlns:p14="http://schemas.microsoft.com/office/powerpoint/2010/main" Requires="p14">
      <p:transition spd="slow" p14:dur="2000" advTm="48708"/>
    </mc:Choice>
    <mc:Fallback>
      <p:transition spd="slow" advTm="487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2"/>
                </p:tgtEl>
              </p:cMediaNode>
            </p:audio>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19F563-66B1-4EF7-8173-6AC8B763D9B6}"/>
              </a:ext>
            </a:extLst>
          </p:cNvPr>
          <p:cNvSpPr>
            <a:spLocks noGrp="1"/>
          </p:cNvSpPr>
          <p:nvPr>
            <p:ph type="title"/>
          </p:nvPr>
        </p:nvSpPr>
        <p:spPr>
          <a:xfrm>
            <a:off x="2751407" y="2348670"/>
            <a:ext cx="6420729" cy="1325563"/>
          </a:xfrm>
        </p:spPr>
        <p:txBody>
          <a:bodyPr>
            <a:normAutofit/>
          </a:bodyPr>
          <a:lstStyle/>
          <a:p>
            <a:r>
              <a:rPr lang="en-US" dirty="0">
                <a:latin typeface="Times New Roman" panose="02020603050405020304" pitchFamily="18" charset="0"/>
                <a:cs typeface="Times New Roman" panose="02020603050405020304" pitchFamily="18" charset="0"/>
              </a:rPr>
              <a:t>Free Space Management</a:t>
            </a:r>
          </a:p>
        </p:txBody>
      </p:sp>
    </p:spTree>
    <p:extLst>
      <p:ext uri="{BB962C8B-B14F-4D97-AF65-F5344CB8AC3E}">
        <p14:creationId xmlns:p14="http://schemas.microsoft.com/office/powerpoint/2010/main" val="1820918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2722C-9B4B-4B69-9462-77B43DDE9974}"/>
              </a:ext>
            </a:extLst>
          </p:cNvPr>
          <p:cNvSpPr>
            <a:spLocks noGrp="1"/>
          </p:cNvSpPr>
          <p:nvPr>
            <p:ph type="title"/>
          </p:nvPr>
        </p:nvSpPr>
        <p:spPr>
          <a:xfrm>
            <a:off x="-1" y="18256"/>
            <a:ext cx="10846191" cy="572588"/>
          </a:xfrm>
        </p:spPr>
        <p:txBody>
          <a:bodyPr>
            <a:normAutofit/>
          </a:bodyPr>
          <a:lstStyle/>
          <a:p>
            <a:r>
              <a:rPr lang="en-US" sz="3000" b="1" dirty="0">
                <a:latin typeface="Times New Roman" panose="02020603050405020304" pitchFamily="18" charset="0"/>
                <a:cs typeface="Times New Roman" panose="02020603050405020304" pitchFamily="18" charset="0"/>
              </a:rPr>
              <a:t>Free space management</a:t>
            </a:r>
          </a:p>
        </p:txBody>
      </p:sp>
      <p:sp>
        <p:nvSpPr>
          <p:cNvPr id="3" name="Content Placeholder 2">
            <a:extLst>
              <a:ext uri="{FF2B5EF4-FFF2-40B4-BE49-F238E27FC236}">
                <a16:creationId xmlns:a16="http://schemas.microsoft.com/office/drawing/2014/main" id="{D63A7B17-2382-4FA4-878C-787F3378F42D}"/>
              </a:ext>
            </a:extLst>
          </p:cNvPr>
          <p:cNvSpPr>
            <a:spLocks noGrp="1"/>
          </p:cNvSpPr>
          <p:nvPr>
            <p:ph idx="1"/>
          </p:nvPr>
        </p:nvSpPr>
        <p:spPr>
          <a:xfrm>
            <a:off x="120747" y="869022"/>
            <a:ext cx="11738317" cy="4351338"/>
          </a:xfrm>
        </p:spPr>
        <p:txBody>
          <a:bodyPr>
            <a:noAutofit/>
          </a:bodyPr>
          <a:lstStyle/>
          <a:p>
            <a:pPr marL="463550" indent="-46355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system must keep track of the free disk blocks </a:t>
            </a:r>
          </a:p>
          <a:p>
            <a:pPr marL="920750" lvl="2" indent="-463550" algn="just"/>
            <a:r>
              <a:rPr lang="en-US" sz="2400" dirty="0">
                <a:latin typeface="Times New Roman" panose="02020603050405020304" pitchFamily="18" charset="0"/>
                <a:cs typeface="Times New Roman" panose="02020603050405020304" pitchFamily="18" charset="0"/>
              </a:rPr>
              <a:t>for allocating space to files when they are created.</a:t>
            </a:r>
          </a:p>
          <a:p>
            <a:pPr marL="920750" lvl="2" indent="-463550" algn="just"/>
            <a:r>
              <a:rPr lang="en-US" sz="2400" dirty="0">
                <a:latin typeface="Times New Roman" panose="02020603050405020304" pitchFamily="18" charset="0"/>
                <a:cs typeface="Times New Roman" panose="02020603050405020304" pitchFamily="18" charset="0"/>
              </a:rPr>
              <a:t>to reuse the space released from deleting the files</a:t>
            </a:r>
          </a:p>
          <a:p>
            <a:pPr marL="920750" lvl="2" indent="-463550" algn="just"/>
            <a:endParaRPr lang="en-US" sz="2400" dirty="0">
              <a:latin typeface="Times New Roman" panose="02020603050405020304" pitchFamily="18" charset="0"/>
              <a:cs typeface="Times New Roman" panose="02020603050405020304" pitchFamily="18" charset="0"/>
            </a:endParaRPr>
          </a:p>
          <a:p>
            <a:pPr marL="463550" indent="-46355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system maintains a free space list which keeps track of the disk blocks that are not allocated to some file or directory. </a:t>
            </a:r>
          </a:p>
          <a:p>
            <a:pPr marL="463550" indent="-46355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463550" indent="-46355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free space list can be implemented mainly as:</a:t>
            </a:r>
          </a:p>
          <a:p>
            <a:pPr marL="920750" lvl="1" indent="-463550" algn="just">
              <a:buFont typeface="+mj-lt"/>
              <a:buAutoNum type="arabicPeriod"/>
            </a:pPr>
            <a:r>
              <a:rPr lang="en-US" dirty="0">
                <a:latin typeface="Times New Roman" panose="02020603050405020304" pitchFamily="18" charset="0"/>
                <a:cs typeface="Times New Roman" panose="02020603050405020304" pitchFamily="18" charset="0"/>
              </a:rPr>
              <a:t>Bitmap or Bit vector </a:t>
            </a:r>
          </a:p>
          <a:p>
            <a:pPr marL="920750" lvl="1" indent="-463550" algn="just">
              <a:buFont typeface="+mj-lt"/>
              <a:buAutoNum type="arabicPeriod"/>
            </a:pPr>
            <a:r>
              <a:rPr lang="en-US" dirty="0">
                <a:latin typeface="Times New Roman" panose="02020603050405020304" pitchFamily="18" charset="0"/>
                <a:cs typeface="Times New Roman" panose="02020603050405020304" pitchFamily="18" charset="0"/>
              </a:rPr>
              <a:t>Linked List </a:t>
            </a:r>
          </a:p>
          <a:p>
            <a:pPr marL="920750" lvl="1" indent="-463550" algn="just">
              <a:buFont typeface="+mj-lt"/>
              <a:buAutoNum type="arabicPeriod"/>
            </a:pPr>
            <a:r>
              <a:rPr lang="en-US" dirty="0">
                <a:latin typeface="Times New Roman" panose="02020603050405020304" pitchFamily="18" charset="0"/>
                <a:cs typeface="Times New Roman" panose="02020603050405020304" pitchFamily="18" charset="0"/>
              </a:rPr>
              <a:t>Grouping </a:t>
            </a:r>
          </a:p>
          <a:p>
            <a:pPr marL="920750" lvl="1" indent="-463550" algn="just">
              <a:buFont typeface="+mj-lt"/>
              <a:buAutoNum type="arabicPeriod"/>
            </a:pPr>
            <a:r>
              <a:rPr lang="en-US" dirty="0">
                <a:latin typeface="Times New Roman" panose="02020603050405020304" pitchFamily="18" charset="0"/>
                <a:cs typeface="Times New Roman" panose="02020603050405020304" pitchFamily="18" charset="0"/>
              </a:rPr>
              <a:t>Counting</a:t>
            </a:r>
          </a:p>
          <a:p>
            <a:pPr marL="463550" indent="-46355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356895A1-3E51-432A-A1E0-09EAB8FC0A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68504549"/>
      </p:ext>
    </p:extLst>
  </p:cSld>
  <p:clrMapOvr>
    <a:masterClrMapping/>
  </p:clrMapOvr>
  <mc:AlternateContent xmlns:mc="http://schemas.openxmlformats.org/markup-compatibility/2006">
    <mc:Choice xmlns:p14="http://schemas.microsoft.com/office/powerpoint/2010/main" Requires="p14">
      <p:transition spd="slow" p14:dur="2000" advTm="42883"/>
    </mc:Choice>
    <mc:Fallback>
      <p:transition spd="slow" advTm="42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324DA79-F0BB-49FA-B180-556EBAC90B5B}"/>
              </a:ext>
            </a:extLst>
          </p:cNvPr>
          <p:cNvSpPr>
            <a:spLocks noGrp="1"/>
          </p:cNvSpPr>
          <p:nvPr>
            <p:ph type="title"/>
          </p:nvPr>
        </p:nvSpPr>
        <p:spPr>
          <a:xfrm>
            <a:off x="0" y="173001"/>
            <a:ext cx="10846191" cy="1050888"/>
          </a:xfrm>
        </p:spPr>
        <p:txBody>
          <a:bodyPr>
            <a:normAutofit fontScale="90000"/>
          </a:bodyPr>
          <a:lstStyle/>
          <a:p>
            <a:r>
              <a:rPr lang="en-US" sz="3000" b="1" dirty="0">
                <a:latin typeface="Times New Roman" panose="02020603050405020304" pitchFamily="18" charset="0"/>
                <a:cs typeface="Times New Roman" panose="02020603050405020304" pitchFamily="18" charset="0"/>
              </a:rPr>
              <a:t>Free space management</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ACED2B22-8D25-4254-814D-B97C11BF9042}"/>
              </a:ext>
            </a:extLst>
          </p:cNvPr>
          <p:cNvSpPr/>
          <p:nvPr/>
        </p:nvSpPr>
        <p:spPr>
          <a:xfrm>
            <a:off x="126610" y="910272"/>
            <a:ext cx="11957538" cy="4154984"/>
          </a:xfrm>
          <a:prstGeom prst="rect">
            <a:avLst/>
          </a:prstGeom>
        </p:spPr>
        <p:txBody>
          <a:bodyPr wrap="square">
            <a:spAutoFit/>
          </a:bodyPr>
          <a:lstStyle/>
          <a:p>
            <a:pPr marL="457200" indent="-457200" algn="just">
              <a:buAutoNum type="arabicPeriod"/>
            </a:pPr>
            <a:r>
              <a:rPr lang="en-US" sz="2400" b="1" i="0" dirty="0">
                <a:effectLst/>
                <a:latin typeface="Times New Roman" panose="02020603050405020304" pitchFamily="18" charset="0"/>
                <a:cs typeface="Times New Roman" panose="02020603050405020304" pitchFamily="18" charset="0"/>
              </a:rPr>
              <a:t>Bitmap or Bit vector </a:t>
            </a:r>
          </a:p>
          <a:p>
            <a:pPr marL="342900" indent="-342900" algn="just">
              <a:buFont typeface="Wingdings" panose="05000000000000000000" pitchFamily="2" charset="2"/>
              <a:buChar char="Ø"/>
            </a:pPr>
            <a:endParaRPr lang="en-US" sz="2400" b="0" i="0" dirty="0">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A Bitmap or Bit Vector is series or collection of bits where each bit corresponds to a disk block</a:t>
            </a:r>
          </a:p>
          <a:p>
            <a:pPr marL="342900" indent="-342900" algn="just">
              <a:buFont typeface="Wingdings" panose="05000000000000000000" pitchFamily="2" charset="2"/>
              <a:buChar char="Ø"/>
            </a:pPr>
            <a:endParaRPr lang="en-US" sz="2400" b="0" i="0" dirty="0">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The bit can take two values: 0 and 1: </a:t>
            </a:r>
            <a:r>
              <a:rPr lang="en-US" sz="2400" b="0" i="1" dirty="0">
                <a:effectLst/>
                <a:latin typeface="Times New Roman" panose="02020603050405020304" pitchFamily="18" charset="0"/>
                <a:cs typeface="Times New Roman" panose="02020603050405020304" pitchFamily="18" charset="0"/>
              </a:rPr>
              <a:t>0 indicates that the block is allocated</a:t>
            </a:r>
            <a:r>
              <a:rPr lang="en-US" sz="2400" b="0" i="0" dirty="0">
                <a:effectLst/>
                <a:latin typeface="Times New Roman" panose="02020603050405020304" pitchFamily="18" charset="0"/>
                <a:cs typeface="Times New Roman" panose="02020603050405020304" pitchFamily="18" charset="0"/>
              </a:rPr>
              <a:t> and 1 indicates a free block</a:t>
            </a:r>
          </a:p>
          <a:p>
            <a:pPr marL="342900" indent="-342900" algn="just">
              <a:buFont typeface="Wingdings" panose="05000000000000000000" pitchFamily="2" charset="2"/>
              <a:buChar char="Ø"/>
            </a:pPr>
            <a:endParaRPr lang="en-US" sz="2400" b="0" i="0" dirty="0">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For example, consider a disk where blocks 2, 3, 4, 5, 8, 9, 10, 11, 12, 13, 17, 18, 25, 26, and 27 are free and the rest of the blocks are allocated. The free-space bit map would be 001111001111110001100000011100000 ...</a:t>
            </a:r>
            <a:endParaRPr lang="en-US" sz="2400" b="0" i="0" dirty="0">
              <a:effectLst/>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936AB55A-C6F0-441D-AD8E-A2035BCB17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65750576"/>
      </p:ext>
    </p:extLst>
  </p:cSld>
  <p:clrMapOvr>
    <a:masterClrMapping/>
  </p:clrMapOvr>
  <mc:AlternateContent xmlns:mc="http://schemas.openxmlformats.org/markup-compatibility/2006">
    <mc:Choice xmlns:p14="http://schemas.microsoft.com/office/powerpoint/2010/main" Requires="p14">
      <p:transition spd="slow" p14:dur="2000" advTm="45964"/>
    </mc:Choice>
    <mc:Fallback>
      <p:transition spd="slow" advTm="45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324DA79-F0BB-49FA-B180-556EBAC90B5B}"/>
              </a:ext>
            </a:extLst>
          </p:cNvPr>
          <p:cNvSpPr>
            <a:spLocks noGrp="1"/>
          </p:cNvSpPr>
          <p:nvPr>
            <p:ph type="title"/>
          </p:nvPr>
        </p:nvSpPr>
        <p:spPr>
          <a:xfrm>
            <a:off x="0" y="698445"/>
            <a:ext cx="10846191" cy="1050888"/>
          </a:xfrm>
        </p:spPr>
        <p:txBody>
          <a:bodyPr>
            <a:normAutofit fontScale="90000"/>
          </a:bodyPr>
          <a:lstStyle/>
          <a:p>
            <a:r>
              <a:rPr lang="en-US" sz="3000" b="1" dirty="0">
                <a:latin typeface="Times New Roman" panose="02020603050405020304" pitchFamily="18" charset="0"/>
                <a:cs typeface="Times New Roman" panose="02020603050405020304" pitchFamily="18" charset="0"/>
              </a:rPr>
              <a:t>Free space management</a:t>
            </a:r>
            <a:br>
              <a:rPr lang="en-US" sz="3000" b="1"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1. Bitmap or Bit vector </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2DC6CD7D-4D42-4D55-AA8F-5B1FBF61E39B}"/>
              </a:ext>
            </a:extLst>
          </p:cNvPr>
          <p:cNvSpPr/>
          <p:nvPr/>
        </p:nvSpPr>
        <p:spPr>
          <a:xfrm>
            <a:off x="264941" y="1242896"/>
            <a:ext cx="11662117" cy="3139321"/>
          </a:xfrm>
          <a:prstGeom prst="rect">
            <a:avLst/>
          </a:prstGeom>
        </p:spPr>
        <p:txBody>
          <a:bodyPr wrap="square">
            <a:spAutoFit/>
          </a:bodyPr>
          <a:lstStyle/>
          <a:p>
            <a:r>
              <a:rPr lang="en-US" sz="2200" b="1" dirty="0">
                <a:latin typeface="Times New Roman" panose="02020603050405020304" pitchFamily="18" charset="0"/>
                <a:cs typeface="Times New Roman" panose="02020603050405020304" pitchFamily="18" charset="0"/>
              </a:rPr>
              <a:t>Advantages</a:t>
            </a:r>
          </a:p>
          <a:p>
            <a:endParaRPr lang="en-US" sz="22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200" dirty="0">
                <a:solidFill>
                  <a:srgbClr val="00B050"/>
                </a:solidFill>
                <a:latin typeface="Times New Roman" panose="02020603050405020304" pitchFamily="18" charset="0"/>
                <a:cs typeface="Times New Roman" panose="02020603050405020304" pitchFamily="18" charset="0"/>
              </a:rPr>
              <a:t>Simple to understand.</a:t>
            </a:r>
          </a:p>
          <a:p>
            <a:pPr marL="285750" indent="-285750">
              <a:buFont typeface="Wingdings" panose="05000000000000000000" pitchFamily="2" charset="2"/>
              <a:buChar char="Ø"/>
            </a:pPr>
            <a:endParaRPr lang="en-US" sz="2200" dirty="0">
              <a:solidFill>
                <a:srgbClr val="00B050"/>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200" dirty="0">
                <a:solidFill>
                  <a:srgbClr val="00B050"/>
                </a:solidFill>
                <a:latin typeface="Times New Roman" panose="02020603050405020304" pitchFamily="18" charset="0"/>
                <a:cs typeface="Times New Roman" panose="02020603050405020304" pitchFamily="18" charset="0"/>
              </a:rPr>
              <a:t>Finding the first free block is efficient. It requires scanning the words (a group of 8 bits) in a bitmap for a non-zero word. (A 0-valued word has all bits 0). The first free block is then found by scanning for the first 1 bit in the non-zero word.</a:t>
            </a:r>
          </a:p>
          <a:p>
            <a:endParaRPr lang="en-US" sz="2200" dirty="0">
              <a:latin typeface="Times New Roman" panose="02020603050405020304" pitchFamily="18" charset="0"/>
              <a:cs typeface="Times New Roman" panose="02020603050405020304" pitchFamily="18" charset="0"/>
            </a:endParaRPr>
          </a:p>
          <a:p>
            <a:r>
              <a:rPr lang="en-US" sz="2200" dirty="0">
                <a:solidFill>
                  <a:srgbClr val="FF0000"/>
                </a:solidFill>
                <a:latin typeface="Times New Roman" panose="02020603050405020304" pitchFamily="18" charset="0"/>
                <a:cs typeface="Times New Roman" panose="02020603050405020304" pitchFamily="18" charset="0"/>
              </a:rPr>
              <a:t>Unfortunately, bit vectors are inefficient unless the entire vector is kept in main memory</a:t>
            </a:r>
          </a:p>
        </p:txBody>
      </p:sp>
      <p:pic>
        <p:nvPicPr>
          <p:cNvPr id="5" name="Audio 4">
            <a:hlinkClick r:id="" action="ppaction://media"/>
            <a:extLst>
              <a:ext uri="{FF2B5EF4-FFF2-40B4-BE49-F238E27FC236}">
                <a16:creationId xmlns:a16="http://schemas.microsoft.com/office/drawing/2014/main" id="{1DB6EACC-4ADE-4182-9752-B392393264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16130269"/>
      </p:ext>
    </p:extLst>
  </p:cSld>
  <p:clrMapOvr>
    <a:masterClrMapping/>
  </p:clrMapOvr>
  <mc:AlternateContent xmlns:mc="http://schemas.openxmlformats.org/markup-compatibility/2006">
    <mc:Choice xmlns:p14="http://schemas.microsoft.com/office/powerpoint/2010/main" Requires="p14">
      <p:transition spd="slow" p14:dur="2000" advTm="44591"/>
    </mc:Choice>
    <mc:Fallback>
      <p:transition spd="slow" advTm="44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324DA79-F0BB-49FA-B180-556EBAC90B5B}"/>
              </a:ext>
            </a:extLst>
          </p:cNvPr>
          <p:cNvSpPr>
            <a:spLocks noGrp="1"/>
          </p:cNvSpPr>
          <p:nvPr>
            <p:ph type="title"/>
          </p:nvPr>
        </p:nvSpPr>
        <p:spPr>
          <a:xfrm>
            <a:off x="0" y="355443"/>
            <a:ext cx="10846191" cy="1050888"/>
          </a:xfrm>
        </p:spPr>
        <p:txBody>
          <a:bodyPr>
            <a:normAutofit fontScale="90000"/>
          </a:bodyPr>
          <a:lstStyle/>
          <a:p>
            <a:r>
              <a:rPr lang="en-US" sz="2200" b="1" dirty="0">
                <a:latin typeface="Times New Roman" panose="02020603050405020304" pitchFamily="18" charset="0"/>
                <a:cs typeface="Times New Roman" panose="02020603050405020304" pitchFamily="18" charset="0"/>
              </a:rPr>
              <a:t>Free space management</a:t>
            </a:r>
            <a:br>
              <a:rPr lang="en-US" sz="2200" b="1"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1. Bitmap or Bit vector</a:t>
            </a:r>
            <a:br>
              <a:rPr lang="en-US" sz="24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endParaRPr lang="en-US" sz="22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2DC6CD7D-4D42-4D55-AA8F-5B1FBF61E39B}"/>
              </a:ext>
            </a:extLst>
          </p:cNvPr>
          <p:cNvSpPr/>
          <p:nvPr/>
        </p:nvSpPr>
        <p:spPr>
          <a:xfrm>
            <a:off x="253219" y="880887"/>
            <a:ext cx="12065392" cy="707886"/>
          </a:xfrm>
          <a:prstGeom prst="rect">
            <a:avLst/>
          </a:prstGeom>
        </p:spPr>
        <p:txBody>
          <a:bodyPr wrap="square">
            <a:spAutoFit/>
          </a:bodyPr>
          <a:lstStyle/>
          <a:p>
            <a:r>
              <a:rPr lang="en-US" sz="2000" dirty="0">
                <a:latin typeface="Times New Roman" panose="02020603050405020304" pitchFamily="18" charset="0"/>
                <a:cs typeface="Times New Roman" panose="02020603050405020304" pitchFamily="18" charset="0"/>
              </a:rPr>
              <a:t>The block number can be calculated as:</a:t>
            </a:r>
          </a:p>
          <a:p>
            <a:r>
              <a:rPr lang="en-US" sz="2000" b="1" dirty="0">
                <a:solidFill>
                  <a:srgbClr val="FF0000"/>
                </a:solidFill>
                <a:latin typeface="Times New Roman" panose="02020603050405020304" pitchFamily="18" charset="0"/>
                <a:cs typeface="Times New Roman" panose="02020603050405020304" pitchFamily="18" charset="0"/>
              </a:rPr>
              <a:t>(number of bits per word) *(number of 0-valued words) + offset of bit first bit 1 in the non-zero word</a:t>
            </a:r>
          </a:p>
        </p:txBody>
      </p:sp>
      <p:pic>
        <p:nvPicPr>
          <p:cNvPr id="3" name="Picture 2">
            <a:extLst>
              <a:ext uri="{FF2B5EF4-FFF2-40B4-BE49-F238E27FC236}">
                <a16:creationId xmlns:a16="http://schemas.microsoft.com/office/drawing/2014/main" id="{105A94F5-8E39-4398-8A5F-94E11AD2715F}"/>
              </a:ext>
            </a:extLst>
          </p:cNvPr>
          <p:cNvPicPr>
            <a:picLocks noChangeAspect="1"/>
          </p:cNvPicPr>
          <p:nvPr/>
        </p:nvPicPr>
        <p:blipFill>
          <a:blip r:embed="rId4"/>
          <a:stretch>
            <a:fillRect/>
          </a:stretch>
        </p:blipFill>
        <p:spPr>
          <a:xfrm>
            <a:off x="8553157" y="1561079"/>
            <a:ext cx="2965938" cy="5005020"/>
          </a:xfrm>
          <a:prstGeom prst="rect">
            <a:avLst/>
          </a:prstGeom>
        </p:spPr>
      </p:pic>
      <p:sp>
        <p:nvSpPr>
          <p:cNvPr id="5" name="Rectangle 4">
            <a:extLst>
              <a:ext uri="{FF2B5EF4-FFF2-40B4-BE49-F238E27FC236}">
                <a16:creationId xmlns:a16="http://schemas.microsoft.com/office/drawing/2014/main" id="{DE781652-1F82-4EC7-A6B8-48FE8B1FF24F}"/>
              </a:ext>
            </a:extLst>
          </p:cNvPr>
          <p:cNvSpPr/>
          <p:nvPr/>
        </p:nvSpPr>
        <p:spPr>
          <a:xfrm>
            <a:off x="126608" y="3245359"/>
            <a:ext cx="8271803" cy="3139321"/>
          </a:xfrm>
          <a:prstGeom prst="rect">
            <a:avLst/>
          </a:prstGeom>
        </p:spPr>
        <p:txBody>
          <a:bodyPr wrap="square">
            <a:spAutoFit/>
          </a:bodyPr>
          <a:lstStyle/>
          <a:p>
            <a:r>
              <a:rPr lang="en-US" sz="2200" dirty="0">
                <a:latin typeface="Times New Roman" panose="02020603050405020304" pitchFamily="18" charset="0"/>
                <a:cs typeface="Times New Roman" panose="02020603050405020304" pitchFamily="18" charset="0"/>
              </a:rPr>
              <a:t>For the Figure-1, we scan the bitmap sequentially for the first non-zero word.</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The first group of 8 bits (00001110) constitute a non-zero word since all bits are not 0. </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After the non-0 word is found, we look for the first 1 bit. </a:t>
            </a:r>
          </a:p>
          <a:p>
            <a:r>
              <a:rPr lang="en-US" sz="2200" dirty="0">
                <a:latin typeface="Times New Roman" panose="02020603050405020304" pitchFamily="18" charset="0"/>
                <a:cs typeface="Times New Roman" panose="02020603050405020304" pitchFamily="18" charset="0"/>
              </a:rPr>
              <a:t>This is the 5th bit of the non-zero word. So, offset = 5.</a:t>
            </a:r>
          </a:p>
          <a:p>
            <a:r>
              <a:rPr lang="en-US" sz="2200" dirty="0">
                <a:latin typeface="Times New Roman" panose="02020603050405020304" pitchFamily="18" charset="0"/>
                <a:cs typeface="Times New Roman" panose="02020603050405020304" pitchFamily="18" charset="0"/>
              </a:rPr>
              <a:t>Therefore, the first free block number = </a:t>
            </a:r>
            <a:r>
              <a:rPr lang="en-US" sz="2200" dirty="0">
                <a:solidFill>
                  <a:srgbClr val="FF0000"/>
                </a:solidFill>
                <a:latin typeface="Times New Roman" panose="02020603050405020304" pitchFamily="18" charset="0"/>
                <a:cs typeface="Times New Roman" panose="02020603050405020304" pitchFamily="18" charset="0"/>
              </a:rPr>
              <a:t>8*0+5 = 5.</a:t>
            </a:r>
          </a:p>
        </p:txBody>
      </p:sp>
      <p:sp>
        <p:nvSpPr>
          <p:cNvPr id="6" name="Rectangle 5">
            <a:extLst>
              <a:ext uri="{FF2B5EF4-FFF2-40B4-BE49-F238E27FC236}">
                <a16:creationId xmlns:a16="http://schemas.microsoft.com/office/drawing/2014/main" id="{D81A423E-E6AE-4380-B3C6-FD2851D844D0}"/>
              </a:ext>
            </a:extLst>
          </p:cNvPr>
          <p:cNvSpPr/>
          <p:nvPr/>
        </p:nvSpPr>
        <p:spPr>
          <a:xfrm>
            <a:off x="126608" y="1904081"/>
            <a:ext cx="8271803" cy="1107996"/>
          </a:xfrm>
          <a:prstGeom prst="rect">
            <a:avLst/>
          </a:prstGeom>
        </p:spPr>
        <p:txBody>
          <a:bodyPr wrap="square">
            <a:spAutoFit/>
          </a:bodyPr>
          <a:lstStyle/>
          <a:p>
            <a:pPr algn="just"/>
            <a:r>
              <a:rPr lang="en-US" sz="2200" b="0" i="0" dirty="0">
                <a:effectLst/>
                <a:latin typeface="Times New Roman" panose="02020603050405020304" pitchFamily="18" charset="0"/>
                <a:cs typeface="Times New Roman" panose="02020603050405020304" pitchFamily="18" charset="0"/>
              </a:rPr>
              <a:t>The given instance of disk blocks on the disk in </a:t>
            </a:r>
            <a:r>
              <a:rPr lang="en-US" sz="2200" b="0" i="1" dirty="0">
                <a:effectLst/>
                <a:latin typeface="Times New Roman" panose="02020603050405020304" pitchFamily="18" charset="0"/>
                <a:cs typeface="Times New Roman" panose="02020603050405020304" pitchFamily="18" charset="0"/>
              </a:rPr>
              <a:t>Figure 1</a:t>
            </a:r>
            <a:r>
              <a:rPr lang="en-US" sz="2200" b="0" i="0" dirty="0">
                <a:effectLst/>
                <a:latin typeface="Times New Roman" panose="02020603050405020304" pitchFamily="18" charset="0"/>
                <a:cs typeface="Times New Roman" panose="02020603050405020304" pitchFamily="18" charset="0"/>
              </a:rPr>
              <a:t> (where green blocks are allocated) can be represented by a bitmap of 16 bits as:</a:t>
            </a:r>
            <a:r>
              <a:rPr lang="en-US" sz="2200" b="1" i="0" dirty="0">
                <a:effectLst/>
                <a:latin typeface="Times New Roman" panose="02020603050405020304" pitchFamily="18" charset="0"/>
                <a:cs typeface="Times New Roman" panose="02020603050405020304" pitchFamily="18" charset="0"/>
              </a:rPr>
              <a:t> 0000111000000110</a:t>
            </a:r>
            <a:r>
              <a:rPr lang="en-US" sz="2200" b="0" i="0" dirty="0">
                <a:effectLst/>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1C1EBB20-3F94-4544-9E3C-B97CA66FD2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04149476"/>
      </p:ext>
    </p:extLst>
  </p:cSld>
  <p:clrMapOvr>
    <a:masterClrMapping/>
  </p:clrMapOvr>
  <mc:AlternateContent xmlns:mc="http://schemas.openxmlformats.org/markup-compatibility/2006">
    <mc:Choice xmlns:p14="http://schemas.microsoft.com/office/powerpoint/2010/main" Requires="p14">
      <p:transition spd="slow" p14:dur="2000" advTm="123991"/>
    </mc:Choice>
    <mc:Fallback>
      <p:transition spd="slow" advTm="123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E329B8-7CC5-4EBD-9C2C-A851BA77491F}"/>
              </a:ext>
            </a:extLst>
          </p:cNvPr>
          <p:cNvSpPr/>
          <p:nvPr/>
        </p:nvSpPr>
        <p:spPr>
          <a:xfrm>
            <a:off x="422031" y="1367972"/>
            <a:ext cx="11240086" cy="1446550"/>
          </a:xfrm>
          <a:prstGeom prst="rect">
            <a:avLst/>
          </a:prstGeom>
        </p:spPr>
        <p:txBody>
          <a:bodyPr wrap="square">
            <a:spAutoFit/>
          </a:bodyPr>
          <a:lstStyle/>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free disk blocks are linked together i.e. a free block contains a pointer to the next free block.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block number of the very first disk block is stored at a separate location on disk and is also cached in memory.</a:t>
            </a:r>
          </a:p>
        </p:txBody>
      </p:sp>
      <p:sp>
        <p:nvSpPr>
          <p:cNvPr id="5" name="Title 1">
            <a:extLst>
              <a:ext uri="{FF2B5EF4-FFF2-40B4-BE49-F238E27FC236}">
                <a16:creationId xmlns:a16="http://schemas.microsoft.com/office/drawing/2014/main" id="{6C7F3D15-7DD6-4DAE-9740-F4E1DEEC6563}"/>
              </a:ext>
            </a:extLst>
          </p:cNvPr>
          <p:cNvSpPr>
            <a:spLocks noGrp="1"/>
          </p:cNvSpPr>
          <p:nvPr>
            <p:ph type="title"/>
          </p:nvPr>
        </p:nvSpPr>
        <p:spPr>
          <a:xfrm>
            <a:off x="290733" y="600067"/>
            <a:ext cx="10846191" cy="1050888"/>
          </a:xfrm>
        </p:spPr>
        <p:txBody>
          <a:bodyPr>
            <a:noAutofit/>
          </a:bodyPr>
          <a:lstStyle/>
          <a:p>
            <a:r>
              <a:rPr lang="en-US" sz="2200" b="1" dirty="0">
                <a:latin typeface="Times New Roman" panose="02020603050405020304" pitchFamily="18" charset="0"/>
                <a:cs typeface="Times New Roman" panose="02020603050405020304" pitchFamily="18" charset="0"/>
              </a:rPr>
              <a:t>Free space management</a:t>
            </a:r>
            <a:br>
              <a:rPr lang="en-US" sz="22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2. Linked List –</a:t>
            </a:r>
            <a:br>
              <a:rPr lang="en-US" sz="22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endParaRPr lang="en-US" sz="2200"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56D4846B-C138-4DD7-931D-B764EA84E0C6}"/>
              </a:ext>
            </a:extLst>
          </p:cNvPr>
          <p:cNvPicPr>
            <a:picLocks noChangeAspect="1"/>
          </p:cNvPicPr>
          <p:nvPr/>
        </p:nvPicPr>
        <p:blipFill>
          <a:blip r:embed="rId4"/>
          <a:stretch>
            <a:fillRect/>
          </a:stretch>
        </p:blipFill>
        <p:spPr>
          <a:xfrm>
            <a:off x="8678736" y="2586487"/>
            <a:ext cx="3513263" cy="4246346"/>
          </a:xfrm>
          <a:prstGeom prst="rect">
            <a:avLst/>
          </a:prstGeom>
        </p:spPr>
      </p:pic>
      <p:sp>
        <p:nvSpPr>
          <p:cNvPr id="7" name="Rectangle 6">
            <a:extLst>
              <a:ext uri="{FF2B5EF4-FFF2-40B4-BE49-F238E27FC236}">
                <a16:creationId xmlns:a16="http://schemas.microsoft.com/office/drawing/2014/main" id="{C014B98C-7571-4734-B547-15BAAF07CAF7}"/>
              </a:ext>
            </a:extLst>
          </p:cNvPr>
          <p:cNvSpPr/>
          <p:nvPr/>
        </p:nvSpPr>
        <p:spPr>
          <a:xfrm>
            <a:off x="290733" y="3429000"/>
            <a:ext cx="8247328" cy="2800767"/>
          </a:xfrm>
          <a:prstGeom prst="rect">
            <a:avLst/>
          </a:prstGeom>
        </p:spPr>
        <p:txBody>
          <a:bodyPr wrap="square">
            <a:spAutoFit/>
          </a:bodyPr>
          <a:lstStyle/>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 Figure-2, the free space list head points to Block 5 which points to Block 6, the next free block and so on. </a:t>
            </a:r>
          </a:p>
          <a:p>
            <a:pPr marL="342900" indent="-342900">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last free block would contain a null pointer indicating the end of free list.</a:t>
            </a:r>
          </a:p>
          <a:p>
            <a:pPr marL="342900" indent="-342900">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scheme is not efficient; to traverse the list, we must read each block, which requires substantial I/O time.</a:t>
            </a:r>
          </a:p>
        </p:txBody>
      </p:sp>
      <p:pic>
        <p:nvPicPr>
          <p:cNvPr id="2" name="Audio 1">
            <a:hlinkClick r:id="" action="ppaction://media"/>
            <a:extLst>
              <a:ext uri="{FF2B5EF4-FFF2-40B4-BE49-F238E27FC236}">
                <a16:creationId xmlns:a16="http://schemas.microsoft.com/office/drawing/2014/main" id="{675357B4-C8E7-480E-9302-B08072D8D7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94068803"/>
      </p:ext>
    </p:extLst>
  </p:cSld>
  <p:clrMapOvr>
    <a:masterClrMapping/>
  </p:clrMapOvr>
  <mc:AlternateContent xmlns:mc="http://schemas.openxmlformats.org/markup-compatibility/2006">
    <mc:Choice xmlns:p14="http://schemas.microsoft.com/office/powerpoint/2010/main" Requires="p14">
      <p:transition spd="slow" p14:dur="2000" advTm="54301"/>
    </mc:Choice>
    <mc:Fallback>
      <p:transition spd="slow" advTm="54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7592C37-171F-4D0D-96F3-BD693199ACA2}"/>
              </a:ext>
            </a:extLst>
          </p:cNvPr>
          <p:cNvSpPr/>
          <p:nvPr/>
        </p:nvSpPr>
        <p:spPr>
          <a:xfrm>
            <a:off x="192258" y="1016453"/>
            <a:ext cx="11807483" cy="4094198"/>
          </a:xfrm>
          <a:prstGeom prst="rect">
            <a:avLst/>
          </a:prstGeom>
        </p:spPr>
        <p:txBody>
          <a:bodyPr wrap="square">
            <a:spAutoFit/>
          </a:bodyPr>
          <a:lstStyle/>
          <a:p>
            <a:pPr algn="just">
              <a:lnSpc>
                <a:spcPct val="150000"/>
              </a:lnSpc>
            </a:pPr>
            <a:r>
              <a:rPr lang="en-US" sz="2200" b="1" dirty="0">
                <a:latin typeface="Times New Roman" panose="02020603050405020304" pitchFamily="18" charset="0"/>
                <a:cs typeface="Times New Roman" panose="02020603050405020304" pitchFamily="18" charset="0"/>
              </a:rPr>
              <a:t>Free space management</a:t>
            </a:r>
          </a:p>
          <a:p>
            <a:pPr algn="just">
              <a:lnSpc>
                <a:spcPct val="150000"/>
              </a:lnSpc>
            </a:pPr>
            <a:r>
              <a:rPr lang="en-US" sz="2200" b="1" dirty="0">
                <a:latin typeface="Times New Roman" panose="02020603050405020304" pitchFamily="18" charset="0"/>
                <a:cs typeface="Times New Roman" panose="02020603050405020304" pitchFamily="18" charset="0"/>
              </a:rPr>
              <a:t>3. Grouping </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approach stores the address of the free blocks in the first free block. </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first free block stores the address of some, say n free blocks. </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Out of these n blocks, the first n-1 blocks are actually free and the last block contains the address of next free n blocks.</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An advantage of this approach is that the addresses of </a:t>
            </a:r>
            <a:r>
              <a:rPr lang="en-US" sz="2200" b="1" i="1" u="sng" dirty="0">
                <a:solidFill>
                  <a:srgbClr val="FF0000"/>
                </a:solidFill>
                <a:latin typeface="Times New Roman" panose="02020603050405020304" pitchFamily="18" charset="0"/>
                <a:cs typeface="Times New Roman" panose="02020603050405020304" pitchFamily="18" charset="0"/>
              </a:rPr>
              <a:t>a group of free disk blocks </a:t>
            </a:r>
            <a:r>
              <a:rPr lang="en-US" sz="2200" dirty="0">
                <a:latin typeface="Times New Roman" panose="02020603050405020304" pitchFamily="18" charset="0"/>
                <a:cs typeface="Times New Roman" panose="02020603050405020304" pitchFamily="18" charset="0"/>
              </a:rPr>
              <a:t>can be found easily.</a:t>
            </a:r>
          </a:p>
        </p:txBody>
      </p:sp>
      <p:pic>
        <p:nvPicPr>
          <p:cNvPr id="2" name="Audio 1">
            <a:hlinkClick r:id="" action="ppaction://media"/>
            <a:extLst>
              <a:ext uri="{FF2B5EF4-FFF2-40B4-BE49-F238E27FC236}">
                <a16:creationId xmlns:a16="http://schemas.microsoft.com/office/drawing/2014/main" id="{B86760AE-9505-47C1-9E69-669F1A7E6853}"/>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001696020"/>
      </p:ext>
    </p:extLst>
  </p:cSld>
  <p:clrMapOvr>
    <a:masterClrMapping/>
  </p:clrMapOvr>
  <mc:AlternateContent xmlns:mc="http://schemas.openxmlformats.org/markup-compatibility/2006">
    <mc:Choice xmlns:p14="http://schemas.microsoft.com/office/powerpoint/2010/main" Requires="p14">
      <p:transition spd="slow" p14:dur="2000" advTm="38505"/>
    </mc:Choice>
    <mc:Fallback>
      <p:transition spd="slow" advTm="38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2"/>
                </p:tgtEl>
              </p:cMediaNode>
            </p:audio>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19F563-66B1-4EF7-8173-6AC8B763D9B6}"/>
              </a:ext>
            </a:extLst>
          </p:cNvPr>
          <p:cNvSpPr>
            <a:spLocks noGrp="1"/>
          </p:cNvSpPr>
          <p:nvPr>
            <p:ph type="title"/>
          </p:nvPr>
        </p:nvSpPr>
        <p:spPr>
          <a:xfrm>
            <a:off x="3876822" y="2447144"/>
            <a:ext cx="4971757" cy="1325563"/>
          </a:xfrm>
        </p:spPr>
        <p:txBody>
          <a:bodyPr>
            <a:normAutofit/>
          </a:bodyPr>
          <a:lstStyle/>
          <a:p>
            <a:r>
              <a:rPr lang="en-US" dirty="0">
                <a:latin typeface="Times New Roman" panose="02020603050405020304" pitchFamily="18" charset="0"/>
                <a:cs typeface="Times New Roman" panose="02020603050405020304" pitchFamily="18" charset="0"/>
              </a:rPr>
              <a:t>Allocation methods</a:t>
            </a:r>
          </a:p>
        </p:txBody>
      </p:sp>
    </p:spTree>
    <p:extLst>
      <p:ext uri="{BB962C8B-B14F-4D97-AF65-F5344CB8AC3E}">
        <p14:creationId xmlns:p14="http://schemas.microsoft.com/office/powerpoint/2010/main" val="3547448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7592C37-171F-4D0D-96F3-BD693199ACA2}"/>
              </a:ext>
            </a:extLst>
          </p:cNvPr>
          <p:cNvSpPr/>
          <p:nvPr/>
        </p:nvSpPr>
        <p:spPr>
          <a:xfrm>
            <a:off x="192259" y="242730"/>
            <a:ext cx="8304627" cy="5109860"/>
          </a:xfrm>
          <a:prstGeom prst="rect">
            <a:avLst/>
          </a:prstGeom>
        </p:spPr>
        <p:txBody>
          <a:bodyPr wrap="square">
            <a:spAutoFit/>
          </a:bodyPr>
          <a:lstStyle/>
          <a:p>
            <a:pPr algn="just">
              <a:lnSpc>
                <a:spcPct val="150000"/>
              </a:lnSpc>
            </a:pPr>
            <a:r>
              <a:rPr lang="en-US" sz="2200" b="1" dirty="0">
                <a:latin typeface="Times New Roman" panose="02020603050405020304" pitchFamily="18" charset="0"/>
                <a:cs typeface="Times New Roman" panose="02020603050405020304" pitchFamily="18" charset="0"/>
              </a:rPr>
              <a:t>Free space management</a:t>
            </a:r>
            <a:endParaRPr lang="en-US" sz="2200" dirty="0">
              <a:latin typeface="Times New Roman" panose="02020603050405020304" pitchFamily="18" charset="0"/>
              <a:cs typeface="Times New Roman" panose="02020603050405020304" pitchFamily="18" charset="0"/>
            </a:endParaRPr>
          </a:p>
          <a:p>
            <a:pPr algn="just">
              <a:lnSpc>
                <a:spcPct val="150000"/>
              </a:lnSpc>
            </a:pPr>
            <a:r>
              <a:rPr lang="en-US" sz="2200" b="1" dirty="0">
                <a:latin typeface="Times New Roman" panose="02020603050405020304" pitchFamily="18" charset="0"/>
                <a:cs typeface="Times New Roman" panose="02020603050405020304" pitchFamily="18" charset="0"/>
              </a:rPr>
              <a:t>4. Counting –</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approach stores the address of the first free disk block and a number n of free contiguous disk blocks that follow the first block.</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Every entry in the list would contain:</a:t>
            </a:r>
          </a:p>
          <a:p>
            <a:pPr marL="800100" lvl="1"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Address of first free disk block</a:t>
            </a:r>
          </a:p>
          <a:p>
            <a:pPr marL="800100" lvl="1"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 number n</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For example, in Figure-1, the first entry of the free space list would be: ([Address of Block 5], 2), because 2 contiguous free blocks follow block 5.</a:t>
            </a:r>
          </a:p>
        </p:txBody>
      </p:sp>
      <p:pic>
        <p:nvPicPr>
          <p:cNvPr id="3" name="Picture 2">
            <a:extLst>
              <a:ext uri="{FF2B5EF4-FFF2-40B4-BE49-F238E27FC236}">
                <a16:creationId xmlns:a16="http://schemas.microsoft.com/office/drawing/2014/main" id="{44EE4B46-546F-44DB-A306-31DC31E027E2}"/>
              </a:ext>
            </a:extLst>
          </p:cNvPr>
          <p:cNvPicPr>
            <a:picLocks noChangeAspect="1"/>
          </p:cNvPicPr>
          <p:nvPr/>
        </p:nvPicPr>
        <p:blipFill>
          <a:blip r:embed="rId5"/>
          <a:stretch>
            <a:fillRect/>
          </a:stretch>
        </p:blipFill>
        <p:spPr>
          <a:xfrm>
            <a:off x="9222991" y="0"/>
            <a:ext cx="2969009" cy="5005250"/>
          </a:xfrm>
          <a:prstGeom prst="rect">
            <a:avLst/>
          </a:prstGeom>
        </p:spPr>
      </p:pic>
      <p:pic>
        <p:nvPicPr>
          <p:cNvPr id="5" name="Audio 4">
            <a:hlinkClick r:id="" action="ppaction://media"/>
            <a:extLst>
              <a:ext uri="{FF2B5EF4-FFF2-40B4-BE49-F238E27FC236}">
                <a16:creationId xmlns:a16="http://schemas.microsoft.com/office/drawing/2014/main" id="{6447225F-BB72-4D40-A50F-634BBBEFF87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978359959"/>
      </p:ext>
    </p:extLst>
  </p:cSld>
  <p:clrMapOvr>
    <a:masterClrMapping/>
  </p:clrMapOvr>
  <mc:AlternateContent xmlns:mc="http://schemas.openxmlformats.org/markup-compatibility/2006">
    <mc:Choice xmlns:p14="http://schemas.microsoft.com/office/powerpoint/2010/main" Requires="p14">
      <p:transition spd="slow" p14:dur="2000" advTm="36885"/>
    </mc:Choice>
    <mc:Fallback>
      <p:transition spd="slow" advTm="36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5"/>
                </p:tgtEl>
              </p:cMediaNode>
            </p:audio>
          </p:childTnLst>
        </p:cTn>
      </p:par>
    </p:tnLst>
    <p:bldLst>
      <p:bldP spid="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19F563-66B1-4EF7-8173-6AC8B763D9B6}"/>
              </a:ext>
            </a:extLst>
          </p:cNvPr>
          <p:cNvSpPr>
            <a:spLocks noGrp="1"/>
          </p:cNvSpPr>
          <p:nvPr>
            <p:ph type="title"/>
          </p:nvPr>
        </p:nvSpPr>
        <p:spPr>
          <a:xfrm>
            <a:off x="3876824" y="2320535"/>
            <a:ext cx="3804138" cy="1325563"/>
          </a:xfrm>
        </p:spPr>
        <p:txBody>
          <a:bodyPr>
            <a:normAutofit/>
          </a:bodyPr>
          <a:lstStyle/>
          <a:p>
            <a:r>
              <a:rPr lang="en-US" dirty="0">
                <a:latin typeface="Times New Roman" panose="02020603050405020304" pitchFamily="18" charset="0"/>
                <a:cs typeface="Times New Roman" panose="02020603050405020304" pitchFamily="18" charset="0"/>
              </a:rPr>
              <a:t>Disk Structure</a:t>
            </a:r>
          </a:p>
        </p:txBody>
      </p:sp>
      <p:pic>
        <p:nvPicPr>
          <p:cNvPr id="3" name="Audio 2">
            <a:hlinkClick r:id="" action="ppaction://media"/>
            <a:extLst>
              <a:ext uri="{FF2B5EF4-FFF2-40B4-BE49-F238E27FC236}">
                <a16:creationId xmlns:a16="http://schemas.microsoft.com/office/drawing/2014/main" id="{915E546B-32CC-4986-B8BB-EF64D0C54A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96403011"/>
      </p:ext>
    </p:extLst>
  </p:cSld>
  <p:clrMapOvr>
    <a:masterClrMapping/>
  </p:clrMapOvr>
  <mc:AlternateContent xmlns:mc="http://schemas.openxmlformats.org/markup-compatibility/2006">
    <mc:Choice xmlns:p14="http://schemas.microsoft.com/office/powerpoint/2010/main" Requires="p14">
      <p:transition spd="slow" p14:dur="2000" advTm="4368"/>
    </mc:Choice>
    <mc:Fallback>
      <p:transition spd="slow" advTm="4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8CA25-AD76-49D9-A330-46FDAA89F135}"/>
              </a:ext>
            </a:extLst>
          </p:cNvPr>
          <p:cNvSpPr>
            <a:spLocks noGrp="1"/>
          </p:cNvSpPr>
          <p:nvPr>
            <p:ph type="title"/>
          </p:nvPr>
        </p:nvSpPr>
        <p:spPr>
          <a:xfrm>
            <a:off x="162951" y="140042"/>
            <a:ext cx="10515600" cy="1325563"/>
          </a:xfrm>
        </p:spPr>
        <p:txBody>
          <a:bodyPr>
            <a:normAutofit/>
          </a:bodyPr>
          <a:lstStyle/>
          <a:p>
            <a:r>
              <a:rPr lang="en-US" sz="3000" dirty="0">
                <a:latin typeface="Times New Roman" panose="02020603050405020304" pitchFamily="18" charset="0"/>
                <a:cs typeface="Times New Roman" panose="02020603050405020304" pitchFamily="18" charset="0"/>
              </a:rPr>
              <a:t>Disk Structure</a:t>
            </a:r>
          </a:p>
        </p:txBody>
      </p:sp>
      <p:sp>
        <p:nvSpPr>
          <p:cNvPr id="3" name="Content Placeholder 2">
            <a:extLst>
              <a:ext uri="{FF2B5EF4-FFF2-40B4-BE49-F238E27FC236}">
                <a16:creationId xmlns:a16="http://schemas.microsoft.com/office/drawing/2014/main" id="{DAF9EDBE-5A8E-4252-B7D2-356F7F023277}"/>
              </a:ext>
            </a:extLst>
          </p:cNvPr>
          <p:cNvSpPr>
            <a:spLocks noGrp="1"/>
          </p:cNvSpPr>
          <p:nvPr>
            <p:ph idx="1"/>
          </p:nvPr>
        </p:nvSpPr>
        <p:spPr>
          <a:xfrm>
            <a:off x="472440" y="1337452"/>
            <a:ext cx="6631745" cy="3665879"/>
          </a:xfrm>
        </p:spPr>
        <p:txBody>
          <a:bodyPr>
            <a:noAutofit/>
          </a:bodyPr>
          <a:lstStyle/>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Disk drives are addressed as large 1-dimensional arrays of logical blocks</a:t>
            </a:r>
          </a:p>
          <a:p>
            <a:pPr algn="just">
              <a:lnSpc>
                <a:spcPct val="100000"/>
              </a:lnSpc>
            </a:pPr>
            <a:r>
              <a:rPr lang="en-US" sz="1800" dirty="0">
                <a:latin typeface="Times New Roman" panose="02020603050405020304" pitchFamily="18" charset="0"/>
                <a:cs typeface="Times New Roman" panose="02020603050405020304" pitchFamily="18" charset="0"/>
              </a:rPr>
              <a:t>The logical block is the smallest unit of transfer, usually 512 bytes</a:t>
            </a:r>
          </a:p>
          <a:p>
            <a:pPr algn="just">
              <a:lnSpc>
                <a:spcPct val="100000"/>
              </a:lnSpc>
            </a:pPr>
            <a:endParaRPr lang="en-US" sz="18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array of logical blocks is mapped into the sectors of the disk sequentially</a:t>
            </a:r>
          </a:p>
          <a:p>
            <a:pPr lvl="1" algn="just">
              <a:lnSpc>
                <a:spcPct val="100000"/>
              </a:lnSpc>
            </a:pPr>
            <a:r>
              <a:rPr lang="en-US" sz="1800" dirty="0">
                <a:latin typeface="Times New Roman" panose="02020603050405020304" pitchFamily="18" charset="0"/>
                <a:cs typeface="Times New Roman" panose="02020603050405020304" pitchFamily="18" charset="0"/>
              </a:rPr>
              <a:t>Sector 0 is the first sector of the first track on the outermost cylinder</a:t>
            </a:r>
          </a:p>
          <a:p>
            <a:pPr lvl="1" algn="just">
              <a:lnSpc>
                <a:spcPct val="100000"/>
              </a:lnSpc>
            </a:pPr>
            <a:r>
              <a:rPr lang="en-US" sz="1800" dirty="0">
                <a:latin typeface="Times New Roman" panose="02020603050405020304" pitchFamily="18" charset="0"/>
                <a:cs typeface="Times New Roman" panose="02020603050405020304" pitchFamily="18" charset="0"/>
              </a:rPr>
              <a:t>Mapping proceeds in order through that track, then the rest of the tracks in that cylinder, and then through the rest of the cylinders from outermost to innermost</a:t>
            </a:r>
          </a:p>
          <a:p>
            <a:pPr marL="0" indent="0" algn="just">
              <a:lnSpc>
                <a:spcPct val="100000"/>
              </a:lnSpc>
              <a:buNone/>
            </a:pPr>
            <a:r>
              <a:rPr lang="en-US" sz="2200" dirty="0">
                <a:latin typeface="Times New Roman" panose="02020603050405020304" pitchFamily="18" charset="0"/>
                <a:cs typeface="Times New Roman" panose="02020603050405020304" pitchFamily="18" charset="0"/>
              </a:rPr>
              <a:t>		</a:t>
            </a:r>
          </a:p>
        </p:txBody>
      </p:sp>
      <p:pic>
        <p:nvPicPr>
          <p:cNvPr id="4" name="Picture 3">
            <a:extLst>
              <a:ext uri="{FF2B5EF4-FFF2-40B4-BE49-F238E27FC236}">
                <a16:creationId xmlns:a16="http://schemas.microsoft.com/office/drawing/2014/main" id="{86799E27-5D5F-4AE7-93FA-B51A04519ACC}"/>
              </a:ext>
            </a:extLst>
          </p:cNvPr>
          <p:cNvPicPr>
            <a:picLocks noChangeAspect="1"/>
          </p:cNvPicPr>
          <p:nvPr/>
        </p:nvPicPr>
        <p:blipFill>
          <a:blip r:embed="rId4"/>
          <a:stretch>
            <a:fillRect/>
          </a:stretch>
        </p:blipFill>
        <p:spPr>
          <a:xfrm>
            <a:off x="7297364" y="990527"/>
            <a:ext cx="4731685" cy="3853583"/>
          </a:xfrm>
          <a:prstGeom prst="rect">
            <a:avLst/>
          </a:prstGeom>
        </p:spPr>
      </p:pic>
      <p:sp>
        <p:nvSpPr>
          <p:cNvPr id="5" name="Rectangle 4">
            <a:extLst>
              <a:ext uri="{FF2B5EF4-FFF2-40B4-BE49-F238E27FC236}">
                <a16:creationId xmlns:a16="http://schemas.microsoft.com/office/drawing/2014/main" id="{5A645B84-B687-4F18-BA9C-F346B34FF28D}"/>
              </a:ext>
            </a:extLst>
          </p:cNvPr>
          <p:cNvSpPr/>
          <p:nvPr/>
        </p:nvSpPr>
        <p:spPr>
          <a:xfrm>
            <a:off x="7750736" y="5003331"/>
            <a:ext cx="2643672" cy="323165"/>
          </a:xfrm>
          <a:prstGeom prst="rect">
            <a:avLst/>
          </a:prstGeom>
        </p:spPr>
        <p:txBody>
          <a:bodyPr wrap="none">
            <a:spAutoFit/>
          </a:bodyPr>
          <a:lstStyle/>
          <a:p>
            <a:r>
              <a:rPr lang="en-US" sz="1500" b="1" dirty="0">
                <a:latin typeface="Times New Roman" panose="02020603050405020304" pitchFamily="18" charset="0"/>
                <a:cs typeface="Times New Roman" panose="02020603050405020304" pitchFamily="18" charset="0"/>
              </a:rPr>
              <a:t>Moving-head disk mechanism</a:t>
            </a:r>
          </a:p>
        </p:txBody>
      </p:sp>
      <p:pic>
        <p:nvPicPr>
          <p:cNvPr id="7" name="Audio 6">
            <a:hlinkClick r:id="" action="ppaction://media"/>
            <a:extLst>
              <a:ext uri="{FF2B5EF4-FFF2-40B4-BE49-F238E27FC236}">
                <a16:creationId xmlns:a16="http://schemas.microsoft.com/office/drawing/2014/main" id="{761E5AB5-B3FB-4659-9142-959281B528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53761139"/>
      </p:ext>
    </p:extLst>
  </p:cSld>
  <p:clrMapOvr>
    <a:masterClrMapping/>
  </p:clrMapOvr>
  <mc:AlternateContent xmlns:mc="http://schemas.openxmlformats.org/markup-compatibility/2006">
    <mc:Choice xmlns:p14="http://schemas.microsoft.com/office/powerpoint/2010/main" Requires="p14">
      <p:transition spd="slow" p14:dur="2000" advTm="44036"/>
    </mc:Choice>
    <mc:Fallback>
      <p:transition spd="slow" advTm="44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57AF97-EDF0-465C-A3C7-5DE1C9E4C405}"/>
              </a:ext>
            </a:extLst>
          </p:cNvPr>
          <p:cNvPicPr>
            <a:picLocks noChangeAspect="1"/>
          </p:cNvPicPr>
          <p:nvPr/>
        </p:nvPicPr>
        <p:blipFill>
          <a:blip r:embed="rId4"/>
          <a:stretch>
            <a:fillRect/>
          </a:stretch>
        </p:blipFill>
        <p:spPr>
          <a:xfrm>
            <a:off x="428454" y="759582"/>
            <a:ext cx="5098139" cy="4154984"/>
          </a:xfrm>
          <a:prstGeom prst="rect">
            <a:avLst/>
          </a:prstGeom>
        </p:spPr>
      </p:pic>
      <p:sp>
        <p:nvSpPr>
          <p:cNvPr id="5" name="Rectangle 4">
            <a:extLst>
              <a:ext uri="{FF2B5EF4-FFF2-40B4-BE49-F238E27FC236}">
                <a16:creationId xmlns:a16="http://schemas.microsoft.com/office/drawing/2014/main" id="{F7B1379C-3C43-4474-BA2E-308AB5775077}"/>
              </a:ext>
            </a:extLst>
          </p:cNvPr>
          <p:cNvSpPr/>
          <p:nvPr/>
        </p:nvSpPr>
        <p:spPr>
          <a:xfrm>
            <a:off x="5667546" y="504487"/>
            <a:ext cx="6096000" cy="5509200"/>
          </a:xfrm>
          <a:prstGeom prst="rect">
            <a:avLst/>
          </a:prstGeom>
        </p:spPr>
        <p:txBody>
          <a:bodyPr>
            <a:spAutoFit/>
          </a:bodyPr>
          <a:lstStyle/>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disk is divided into tracks.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Each track is further divided into sectors.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point to be noted here is that outer tracks are bigger in size than the inner tracks but they contain the same number of sectors and have equal storage capacity.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This is because the storage density is high in sectors of the inner tracks where as the bits are sparsely arranged in sectors of the outer tracks.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Some space of every sector is used for formatting. So, the actual capacity of a sector is less than the given capacity.</a:t>
            </a:r>
          </a:p>
        </p:txBody>
      </p:sp>
      <p:pic>
        <p:nvPicPr>
          <p:cNvPr id="2" name="Audio 1">
            <a:hlinkClick r:id="" action="ppaction://media"/>
            <a:extLst>
              <a:ext uri="{FF2B5EF4-FFF2-40B4-BE49-F238E27FC236}">
                <a16:creationId xmlns:a16="http://schemas.microsoft.com/office/drawing/2014/main" id="{9EE40B70-A3F0-4DE5-A3A2-A89C06A6F8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65588339"/>
      </p:ext>
    </p:extLst>
  </p:cSld>
  <p:clrMapOvr>
    <a:masterClrMapping/>
  </p:clrMapOvr>
  <mc:AlternateContent xmlns:mc="http://schemas.openxmlformats.org/markup-compatibility/2006">
    <mc:Choice xmlns:p14="http://schemas.microsoft.com/office/powerpoint/2010/main" Requires="p14">
      <p:transition spd="slow" p14:dur="2000" advTm="43241"/>
    </mc:Choice>
    <mc:Fallback>
      <p:transition spd="slow" advTm="432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A97AF83-BF03-4420-B30D-6A19316F9498}"/>
              </a:ext>
            </a:extLst>
          </p:cNvPr>
          <p:cNvSpPr/>
          <p:nvPr/>
        </p:nvSpPr>
        <p:spPr>
          <a:xfrm>
            <a:off x="248529" y="196172"/>
            <a:ext cx="11793416" cy="5847755"/>
          </a:xfrm>
          <a:prstGeom prst="rect">
            <a:avLst/>
          </a:prstGeom>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Read-Write(R-W) head moves over the rotating hard disk.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It is this Read-Write head that performs all the read and write operations on the disk and hence, position of the R-W head is a major concern.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To perform a read or write operation on a memory location, we need to place the R-W head over that position.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Some important terms must be noted here:</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srgbClr val="C00000"/>
                </a:solidFill>
                <a:effectLst/>
                <a:uLnTx/>
                <a:uFillTx/>
                <a:latin typeface="Times New Roman" panose="02020603050405020304" pitchFamily="18" charset="0"/>
                <a:ea typeface="+mn-ea"/>
                <a:cs typeface="Times New Roman" panose="02020603050405020304" pitchFamily="18" charset="0"/>
              </a:rPr>
              <a:t>Seek time</a:t>
            </a:r>
            <a:r>
              <a:rPr kumimoji="0" lang="en-US" sz="2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time taken by the R-W head to reach the desired track from it’s current position.</a:t>
            </a: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Rotational latency:</a:t>
            </a:r>
            <a:r>
              <a:rPr kumimoji="0" lang="en-US" sz="2200" b="0"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Time taken by the sector to come under the R-W head.</a:t>
            </a: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srgbClr val="00B050"/>
                </a:solidFill>
                <a:effectLst/>
                <a:uLnTx/>
                <a:uFillTx/>
                <a:latin typeface="Times New Roman" panose="02020603050405020304" pitchFamily="18" charset="0"/>
                <a:ea typeface="+mn-ea"/>
                <a:cs typeface="Times New Roman" panose="02020603050405020304" pitchFamily="18" charset="0"/>
              </a:rPr>
              <a:t>Data transfer time:</a:t>
            </a:r>
            <a:r>
              <a:rPr kumimoji="0" lang="en-US" sz="2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Time taken to transfer the required amount of data. It depends upon the rotational speed.</a:t>
            </a: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srgbClr val="002060"/>
                </a:solidFill>
                <a:effectLst/>
                <a:uLnTx/>
                <a:uFillTx/>
                <a:latin typeface="Times New Roman" panose="02020603050405020304" pitchFamily="18" charset="0"/>
                <a:ea typeface="+mn-ea"/>
                <a:cs typeface="Times New Roman" panose="02020603050405020304" pitchFamily="18" charset="0"/>
              </a:rPr>
              <a:t>Controller time:</a:t>
            </a:r>
            <a:r>
              <a:rPr kumimoji="0" lang="en-US" sz="2200" b="0" i="0" u="none" strike="noStrike" kern="1200" cap="none" spc="0" normalizeH="0" baseline="0" noProof="0" dirty="0">
                <a:ln>
                  <a:noFill/>
                </a:ln>
                <a:solidFill>
                  <a:srgbClr val="002060"/>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processing time taken by the controller.</a:t>
            </a: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Average Access time: </a:t>
            </a:r>
            <a:r>
              <a:rPr kumimoji="0" lang="en-US" sz="2200" b="0" i="0" u="none" strike="noStrike" kern="1200" cap="none" spc="0" normalizeH="0" baseline="0" noProof="0" dirty="0">
                <a:ln>
                  <a:noFill/>
                </a:ln>
                <a:solidFill>
                  <a:srgbClr val="C00000"/>
                </a:solidFill>
                <a:effectLst/>
                <a:uLnTx/>
                <a:uFillTx/>
                <a:latin typeface="Times New Roman" panose="02020603050405020304" pitchFamily="18" charset="0"/>
                <a:ea typeface="+mn-ea"/>
                <a:cs typeface="Times New Roman" panose="02020603050405020304" pitchFamily="18" charset="0"/>
              </a:rPr>
              <a:t>seek time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Rotational latency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srgbClr val="00B050"/>
                </a:solidFill>
                <a:effectLst/>
                <a:uLnTx/>
                <a:uFillTx/>
                <a:latin typeface="Times New Roman" panose="02020603050405020304" pitchFamily="18" charset="0"/>
                <a:ea typeface="+mn-ea"/>
                <a:cs typeface="Times New Roman" panose="02020603050405020304" pitchFamily="18" charset="0"/>
              </a:rPr>
              <a:t>data transfer time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srgbClr val="002060"/>
                </a:solidFill>
                <a:effectLst/>
                <a:uLnTx/>
                <a:uFillTx/>
                <a:latin typeface="Times New Roman" panose="02020603050405020304" pitchFamily="18" charset="0"/>
                <a:ea typeface="+mn-ea"/>
                <a:cs typeface="Times New Roman" panose="02020603050405020304" pitchFamily="18" charset="0"/>
              </a:rPr>
              <a:t>controller time.</a:t>
            </a:r>
          </a:p>
        </p:txBody>
      </p:sp>
      <p:pic>
        <p:nvPicPr>
          <p:cNvPr id="3" name="Audio 2">
            <a:hlinkClick r:id="" action="ppaction://media"/>
            <a:extLst>
              <a:ext uri="{FF2B5EF4-FFF2-40B4-BE49-F238E27FC236}">
                <a16:creationId xmlns:a16="http://schemas.microsoft.com/office/drawing/2014/main" id="{675A94C0-867E-417D-BE27-6D7DCB2CB74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30940442"/>
      </p:ext>
    </p:extLst>
  </p:cSld>
  <p:clrMapOvr>
    <a:masterClrMapping/>
  </p:clrMapOvr>
  <mc:AlternateContent xmlns:mc="http://schemas.openxmlformats.org/markup-compatibility/2006">
    <mc:Choice xmlns:p14="http://schemas.microsoft.com/office/powerpoint/2010/main" Requires="p14">
      <p:transition spd="slow" p14:dur="2000" advTm="85980"/>
    </mc:Choice>
    <mc:Fallback>
      <p:transition spd="slow" advTm="85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691BC-DD3D-418C-BADE-CBE241128483}"/>
              </a:ext>
            </a:extLst>
          </p:cNvPr>
          <p:cNvSpPr>
            <a:spLocks noGrp="1"/>
          </p:cNvSpPr>
          <p:nvPr>
            <p:ph type="title"/>
          </p:nvPr>
        </p:nvSpPr>
        <p:spPr>
          <a:xfrm>
            <a:off x="3363937" y="1715623"/>
            <a:ext cx="5259559" cy="2195196"/>
          </a:xfrm>
        </p:spPr>
        <p:txBody>
          <a:bodyPr>
            <a:normAutofit fontScale="90000"/>
          </a:bodyPr>
          <a:lstStyle/>
          <a:p>
            <a:pPr algn="ctr"/>
            <a:r>
              <a:rPr lang="en-US" sz="6600" b="1" dirty="0">
                <a:latin typeface="Times New Roman" panose="02020603050405020304" pitchFamily="18" charset="0"/>
                <a:cs typeface="Times New Roman" panose="02020603050405020304" pitchFamily="18" charset="0"/>
              </a:rPr>
              <a:t>End of L32</a:t>
            </a:r>
            <a:br>
              <a:rPr lang="en-US" sz="6600" b="1" dirty="0">
                <a:latin typeface="Times New Roman" panose="02020603050405020304" pitchFamily="18" charset="0"/>
                <a:cs typeface="Times New Roman" panose="02020603050405020304" pitchFamily="18" charset="0"/>
              </a:rPr>
            </a:br>
            <a:br>
              <a:rPr lang="en-US" sz="6600" b="1" dirty="0">
                <a:latin typeface="Times New Roman" panose="02020603050405020304" pitchFamily="18" charset="0"/>
                <a:cs typeface="Times New Roman" panose="02020603050405020304" pitchFamily="18" charset="0"/>
              </a:rPr>
            </a:br>
            <a:r>
              <a:rPr lang="en-US" sz="66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021843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8579C-91E8-46B4-A592-971958A7DC61}"/>
              </a:ext>
            </a:extLst>
          </p:cNvPr>
          <p:cNvSpPr>
            <a:spLocks noGrp="1"/>
          </p:cNvSpPr>
          <p:nvPr>
            <p:ph type="title"/>
          </p:nvPr>
        </p:nvSpPr>
        <p:spPr>
          <a:xfrm>
            <a:off x="205154" y="252585"/>
            <a:ext cx="9107658" cy="394530"/>
          </a:xfrm>
        </p:spPr>
        <p:txBody>
          <a:bodyPr>
            <a:normAutofit fontScale="90000"/>
          </a:bodyPr>
          <a:lstStyle/>
          <a:p>
            <a:r>
              <a:rPr lang="en-US" dirty="0">
                <a:latin typeface="Times New Roman" panose="02020603050405020304" pitchFamily="18" charset="0"/>
                <a:cs typeface="Times New Roman" panose="02020603050405020304" pitchFamily="18" charset="0"/>
              </a:rPr>
              <a:t>Allocation methods</a:t>
            </a:r>
          </a:p>
        </p:txBody>
      </p:sp>
      <p:sp>
        <p:nvSpPr>
          <p:cNvPr id="3" name="Content Placeholder 2">
            <a:extLst>
              <a:ext uri="{FF2B5EF4-FFF2-40B4-BE49-F238E27FC236}">
                <a16:creationId xmlns:a16="http://schemas.microsoft.com/office/drawing/2014/main" id="{D7013BB9-A013-43D2-B353-019DE2481BC8}"/>
              </a:ext>
            </a:extLst>
          </p:cNvPr>
          <p:cNvSpPr>
            <a:spLocks noGrp="1"/>
          </p:cNvSpPr>
          <p:nvPr>
            <p:ph idx="1"/>
          </p:nvPr>
        </p:nvSpPr>
        <p:spPr>
          <a:xfrm>
            <a:off x="373966" y="911224"/>
            <a:ext cx="11442896" cy="4351338"/>
          </a:xfrm>
        </p:spPr>
        <p:txBody>
          <a:bodyPr>
            <a:noAutofit/>
          </a:bodyPr>
          <a:lstStyle/>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allocation methods define how the files are stored in the disk blocks</a:t>
            </a:r>
          </a:p>
          <a:p>
            <a:pPr marL="463550" indent="-463550" algn="just">
              <a:lnSpc>
                <a:spcPct val="100000"/>
              </a:lnSpc>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There are three main </a:t>
            </a:r>
            <a:r>
              <a:rPr lang="en-US" sz="2200" dirty="0">
                <a:solidFill>
                  <a:srgbClr val="FF0000"/>
                </a:solidFill>
                <a:latin typeface="Times New Roman" panose="02020603050405020304" pitchFamily="18" charset="0"/>
                <a:cs typeface="Times New Roman" panose="02020603050405020304" pitchFamily="18" charset="0"/>
              </a:rPr>
              <a:t>disk space or file </a:t>
            </a:r>
            <a:r>
              <a:rPr lang="en-US" sz="2200" dirty="0">
                <a:latin typeface="Times New Roman" panose="02020603050405020304" pitchFamily="18" charset="0"/>
                <a:cs typeface="Times New Roman" panose="02020603050405020304" pitchFamily="18" charset="0"/>
              </a:rPr>
              <a:t>allocation methods.</a:t>
            </a:r>
          </a:p>
          <a:p>
            <a:pPr marL="1773238" lvl="2" indent="-463550" algn="just">
              <a:lnSpc>
                <a:spcPct val="100000"/>
              </a:lnSpc>
              <a:buFont typeface="+mj-lt"/>
              <a:buAutoNum type="arabicPeriod"/>
            </a:pPr>
            <a:r>
              <a:rPr lang="en-US" sz="2200" dirty="0">
                <a:latin typeface="Times New Roman" panose="02020603050405020304" pitchFamily="18" charset="0"/>
                <a:cs typeface="Times New Roman" panose="02020603050405020304" pitchFamily="18" charset="0"/>
              </a:rPr>
              <a:t>Contiguous Allocation</a:t>
            </a:r>
          </a:p>
          <a:p>
            <a:pPr marL="1773238" lvl="2" indent="-463550" algn="just">
              <a:lnSpc>
                <a:spcPct val="100000"/>
              </a:lnSpc>
              <a:buFont typeface="+mj-lt"/>
              <a:buAutoNum type="arabicPeriod"/>
            </a:pPr>
            <a:r>
              <a:rPr lang="en-US" sz="2200" dirty="0">
                <a:latin typeface="Times New Roman" panose="02020603050405020304" pitchFamily="18" charset="0"/>
                <a:cs typeface="Times New Roman" panose="02020603050405020304" pitchFamily="18" charset="0"/>
              </a:rPr>
              <a:t>Linked Allocation</a:t>
            </a:r>
          </a:p>
          <a:p>
            <a:pPr marL="1773238" lvl="2" indent="-463550" algn="just">
              <a:lnSpc>
                <a:spcPct val="100000"/>
              </a:lnSpc>
              <a:buFont typeface="+mj-lt"/>
              <a:buAutoNum type="arabicPeriod"/>
            </a:pPr>
            <a:r>
              <a:rPr lang="en-US" sz="2200" dirty="0">
                <a:latin typeface="Times New Roman" panose="02020603050405020304" pitchFamily="18" charset="0"/>
                <a:cs typeface="Times New Roman" panose="02020603050405020304" pitchFamily="18" charset="0"/>
              </a:rPr>
              <a:t>Indexed Allocation</a:t>
            </a:r>
          </a:p>
          <a:p>
            <a:pPr marL="463550" lvl="2"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All the three methods have their own advantages and disadvantages</a:t>
            </a:r>
          </a:p>
          <a:p>
            <a:pPr marL="1773238" lvl="2" indent="-463550" algn="just">
              <a:lnSpc>
                <a:spcPct val="100000"/>
              </a:lnSpc>
              <a:buFont typeface="+mj-lt"/>
              <a:buAutoNum type="arabicPeriod"/>
            </a:pPr>
            <a:endParaRPr lang="en-US" sz="22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main idea behind these methods is to provide:</a:t>
            </a:r>
          </a:p>
          <a:p>
            <a:pPr marL="1773238" lvl="1" indent="-465138" algn="just">
              <a:lnSpc>
                <a:spcPct val="100000"/>
              </a:lnSpc>
            </a:pPr>
            <a:r>
              <a:rPr lang="en-US" sz="2200" dirty="0">
                <a:latin typeface="Times New Roman" panose="02020603050405020304" pitchFamily="18" charset="0"/>
                <a:cs typeface="Times New Roman" panose="02020603050405020304" pitchFamily="18" charset="0"/>
              </a:rPr>
              <a:t>Efficient disk space utilization.</a:t>
            </a:r>
          </a:p>
          <a:p>
            <a:pPr marL="1773238" lvl="1" indent="-465138" algn="just">
              <a:lnSpc>
                <a:spcPct val="100000"/>
              </a:lnSpc>
            </a:pPr>
            <a:r>
              <a:rPr lang="en-US" sz="2200" dirty="0">
                <a:latin typeface="Times New Roman" panose="02020603050405020304" pitchFamily="18" charset="0"/>
                <a:cs typeface="Times New Roman" panose="02020603050405020304" pitchFamily="18" charset="0"/>
              </a:rPr>
              <a:t>Fast access to the file blocks </a:t>
            </a:r>
          </a:p>
          <a:p>
            <a:pPr marL="1773238" lvl="1" indent="-465138" algn="just">
              <a:lnSpc>
                <a:spcPct val="100000"/>
              </a:lnSpc>
            </a:pPr>
            <a:endParaRPr lang="en-US" sz="2200"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6B00529C-11DA-4551-BE70-A3E71A4B145E}"/>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204799621"/>
      </p:ext>
    </p:extLst>
  </p:cSld>
  <p:clrMapOvr>
    <a:masterClrMapping/>
  </p:clrMapOvr>
  <mc:AlternateContent xmlns:mc="http://schemas.openxmlformats.org/markup-compatibility/2006">
    <mc:Choice xmlns:p14="http://schemas.microsoft.com/office/powerpoint/2010/main" Requires="p14">
      <p:transition spd="slow" p14:dur="2000" advTm="34474"/>
    </mc:Choice>
    <mc:Fallback>
      <p:transition spd="slow" advTm="34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p:txBody>
          <a:bodyPr>
            <a:normAutofit/>
          </a:bodyPr>
          <a:lstStyle/>
          <a:p>
            <a:r>
              <a:rPr lang="en-US" sz="2400" dirty="0">
                <a:latin typeface="Times New Roman" panose="02020603050405020304" pitchFamily="18" charset="0"/>
                <a:cs typeface="Times New Roman" panose="02020603050405020304" pitchFamily="18" charset="0"/>
              </a:rPr>
              <a:t>Allocation methods</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1. Contiguous Allocation</a:t>
            </a:r>
            <a:endParaRPr lang="en-US" sz="24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0FB95A5-4B56-4E85-8D5E-FD96EBE571D1}"/>
              </a:ext>
            </a:extLst>
          </p:cNvPr>
          <p:cNvSpPr>
            <a:spLocks noGrp="1"/>
          </p:cNvSpPr>
          <p:nvPr>
            <p:ph idx="1"/>
          </p:nvPr>
        </p:nvSpPr>
        <p:spPr/>
        <p:txBody>
          <a:bodyPr>
            <a:normAutofit/>
          </a:bodyPr>
          <a:lstStyle/>
          <a:p>
            <a:pPr marL="463550" indent="-463550">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Each file occupies a contiguous set of blocks on the disk.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For example, if a file requires n blocks and is given a block b as the starting location, then the blocks assigned to the file will be: b, b+1, b+2,……b+n-1</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Given the starting block address and the length of the file (in terms of blocks required), we can determine the disk blocks occupied by the file.</a:t>
            </a:r>
          </a:p>
        </p:txBody>
      </p:sp>
      <p:pic>
        <p:nvPicPr>
          <p:cNvPr id="4" name="Audio 3">
            <a:hlinkClick r:id="" action="ppaction://media"/>
            <a:extLst>
              <a:ext uri="{FF2B5EF4-FFF2-40B4-BE49-F238E27FC236}">
                <a16:creationId xmlns:a16="http://schemas.microsoft.com/office/drawing/2014/main" id="{4ACFCE8A-3D18-4EC4-914C-8EF962011E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29396104"/>
      </p:ext>
    </p:extLst>
  </p:cSld>
  <p:clrMapOvr>
    <a:masterClrMapping/>
  </p:clrMapOvr>
  <mc:AlternateContent xmlns:mc="http://schemas.openxmlformats.org/markup-compatibility/2006">
    <mc:Choice xmlns:p14="http://schemas.microsoft.com/office/powerpoint/2010/main" Requires="p14">
      <p:transition spd="slow" p14:dur="2000" advTm="42168"/>
    </mc:Choice>
    <mc:Fallback>
      <p:transition spd="slow" advTm="421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a:xfrm>
            <a:off x="0" y="1"/>
            <a:ext cx="10515600" cy="928468"/>
          </a:xfrm>
        </p:spPr>
        <p:txBody>
          <a:bodyPr>
            <a:normAutofit fontScale="90000"/>
          </a:bodyPr>
          <a:lstStyle/>
          <a:p>
            <a:r>
              <a:rPr lang="en-US" sz="3500" dirty="0">
                <a:latin typeface="Times New Roman" panose="02020603050405020304" pitchFamily="18" charset="0"/>
                <a:cs typeface="Times New Roman" panose="02020603050405020304" pitchFamily="18" charset="0"/>
              </a:rPr>
              <a:t>Allocation methods</a:t>
            </a:r>
            <a:br>
              <a:rPr lang="en-US" sz="3500" dirty="0">
                <a:latin typeface="Times New Roman" panose="02020603050405020304" pitchFamily="18" charset="0"/>
                <a:cs typeface="Times New Roman" panose="02020603050405020304" pitchFamily="18" charset="0"/>
              </a:rPr>
            </a:br>
            <a:r>
              <a:rPr lang="en-US" sz="3500" b="1" dirty="0">
                <a:latin typeface="Times New Roman" panose="02020603050405020304" pitchFamily="18" charset="0"/>
                <a:cs typeface="Times New Roman" panose="02020603050405020304" pitchFamily="18" charset="0"/>
              </a:rPr>
              <a:t>1. Contiguous Allocation</a:t>
            </a:r>
            <a:endParaRPr lang="en-US" sz="35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DC0F2EF0-C0F3-4336-A13B-7EB3B24F7A0D}"/>
              </a:ext>
            </a:extLst>
          </p:cNvPr>
          <p:cNvPicPr>
            <a:picLocks noChangeAspect="1"/>
          </p:cNvPicPr>
          <p:nvPr/>
        </p:nvPicPr>
        <p:blipFill>
          <a:blip r:embed="rId4"/>
          <a:stretch>
            <a:fillRect/>
          </a:stretch>
        </p:blipFill>
        <p:spPr>
          <a:xfrm>
            <a:off x="2175217" y="1064895"/>
            <a:ext cx="7391400" cy="5610225"/>
          </a:xfrm>
          <a:prstGeom prst="rect">
            <a:avLst/>
          </a:prstGeom>
        </p:spPr>
      </p:pic>
      <p:sp>
        <p:nvSpPr>
          <p:cNvPr id="7" name="Rectangle 6">
            <a:extLst>
              <a:ext uri="{FF2B5EF4-FFF2-40B4-BE49-F238E27FC236}">
                <a16:creationId xmlns:a16="http://schemas.microsoft.com/office/drawing/2014/main" id="{4FD3D0AA-7099-421E-BA1C-96C020B1D94B}"/>
              </a:ext>
            </a:extLst>
          </p:cNvPr>
          <p:cNvSpPr/>
          <p:nvPr/>
        </p:nvSpPr>
        <p:spPr>
          <a:xfrm>
            <a:off x="5621800" y="4132897"/>
            <a:ext cx="6420145" cy="1938992"/>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The file ‘list’ in the following figure starts from the block 28 with length = 4 blocks.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Therefore, it occupies disk blocks: 28, 29, 30 and 31</a:t>
            </a:r>
          </a:p>
        </p:txBody>
      </p:sp>
      <p:pic>
        <p:nvPicPr>
          <p:cNvPr id="13" name="Audio 12">
            <a:hlinkClick r:id="" action="ppaction://media"/>
            <a:extLst>
              <a:ext uri="{FF2B5EF4-FFF2-40B4-BE49-F238E27FC236}">
                <a16:creationId xmlns:a16="http://schemas.microsoft.com/office/drawing/2014/main" id="{0C3187AE-EA47-4332-BEBA-21B379F655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70778626"/>
      </p:ext>
    </p:extLst>
  </p:cSld>
  <p:clrMapOvr>
    <a:masterClrMapping/>
  </p:clrMapOvr>
  <mc:AlternateContent xmlns:mc="http://schemas.openxmlformats.org/markup-compatibility/2006">
    <mc:Choice xmlns:p14="http://schemas.microsoft.com/office/powerpoint/2010/main" Requires="p14">
      <p:transition spd="slow" p14:dur="2000" advTm="49260"/>
    </mc:Choice>
    <mc:Fallback>
      <p:transition spd="slow" advTm="49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a:xfrm>
            <a:off x="0" y="1"/>
            <a:ext cx="10515600" cy="928468"/>
          </a:xfrm>
        </p:spPr>
        <p:txBody>
          <a:bodyPr>
            <a:normAutofit fontScale="90000"/>
          </a:bodyPr>
          <a:lstStyle/>
          <a:p>
            <a:r>
              <a:rPr lang="en-US" sz="3500" dirty="0">
                <a:latin typeface="Times New Roman" panose="02020603050405020304" pitchFamily="18" charset="0"/>
                <a:cs typeface="Times New Roman" panose="02020603050405020304" pitchFamily="18" charset="0"/>
              </a:rPr>
              <a:t>Allocation methods</a:t>
            </a:r>
            <a:br>
              <a:rPr lang="en-US" sz="3500" dirty="0">
                <a:latin typeface="Times New Roman" panose="02020603050405020304" pitchFamily="18" charset="0"/>
                <a:cs typeface="Times New Roman" panose="02020603050405020304" pitchFamily="18" charset="0"/>
              </a:rPr>
            </a:br>
            <a:r>
              <a:rPr lang="en-US" sz="3500" b="1" dirty="0">
                <a:latin typeface="Times New Roman" panose="02020603050405020304" pitchFamily="18" charset="0"/>
                <a:cs typeface="Times New Roman" panose="02020603050405020304" pitchFamily="18" charset="0"/>
              </a:rPr>
              <a:t>1. Contiguous Allocation</a:t>
            </a:r>
            <a:endParaRPr lang="en-US" sz="35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818BACB7-7D3E-4726-BDFD-06CA8FDA2F51}"/>
              </a:ext>
            </a:extLst>
          </p:cNvPr>
          <p:cNvSpPr/>
          <p:nvPr/>
        </p:nvSpPr>
        <p:spPr>
          <a:xfrm>
            <a:off x="206326" y="928469"/>
            <a:ext cx="11751212" cy="2800767"/>
          </a:xfrm>
          <a:prstGeom prst="rect">
            <a:avLst/>
          </a:prstGeom>
        </p:spPr>
        <p:txBody>
          <a:bodyPr wrap="square">
            <a:spAutoFit/>
          </a:bodyPr>
          <a:lstStyle/>
          <a:p>
            <a:pPr algn="just"/>
            <a:r>
              <a:rPr lang="en-US" sz="2200" b="1" dirty="0">
                <a:latin typeface="Times New Roman" panose="02020603050405020304" pitchFamily="18" charset="0"/>
                <a:cs typeface="Times New Roman" panose="02020603050405020304" pitchFamily="18" charset="0"/>
              </a:rPr>
              <a:t>Advantages:</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Both the Sequential and Direct Accesses are supported. </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For direct access, the address of the k</a:t>
            </a:r>
            <a:r>
              <a:rPr lang="en-US" sz="2200" baseline="30000" dirty="0">
                <a:latin typeface="Times New Roman" panose="02020603050405020304" pitchFamily="18" charset="0"/>
                <a:cs typeface="Times New Roman" panose="02020603050405020304" pitchFamily="18" charset="0"/>
              </a:rPr>
              <a:t>th</a:t>
            </a:r>
            <a:r>
              <a:rPr lang="en-US" sz="2200" dirty="0">
                <a:latin typeface="Times New Roman" panose="02020603050405020304" pitchFamily="18" charset="0"/>
                <a:cs typeface="Times New Roman" panose="02020603050405020304" pitchFamily="18" charset="0"/>
              </a:rPr>
              <a:t> block of the file which starts at block b can easily be obtained as (</a:t>
            </a:r>
            <a:r>
              <a:rPr lang="en-US" sz="2200" dirty="0" err="1">
                <a:latin typeface="Times New Roman" panose="02020603050405020304" pitchFamily="18" charset="0"/>
                <a:cs typeface="Times New Roman" panose="02020603050405020304" pitchFamily="18" charset="0"/>
              </a:rPr>
              <a:t>b+k</a:t>
            </a:r>
            <a:r>
              <a:rPr lang="en-US" sz="2200" dirty="0">
                <a:latin typeface="Times New Roman" panose="02020603050405020304" pitchFamily="18" charset="0"/>
                <a:cs typeface="Times New Roman" panose="02020603050405020304" pitchFamily="18" charset="0"/>
              </a:rPr>
              <a:t>).</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is extremely fast since the number of seeks are minimal because of contiguous allocation of file blocks.</a:t>
            </a:r>
          </a:p>
        </p:txBody>
      </p:sp>
      <p:sp>
        <p:nvSpPr>
          <p:cNvPr id="4" name="Rectangle 3">
            <a:extLst>
              <a:ext uri="{FF2B5EF4-FFF2-40B4-BE49-F238E27FC236}">
                <a16:creationId xmlns:a16="http://schemas.microsoft.com/office/drawing/2014/main" id="{CB6E3319-3F21-46B6-BF37-3DFC43E4BC6F}"/>
              </a:ext>
            </a:extLst>
          </p:cNvPr>
          <p:cNvSpPr/>
          <p:nvPr/>
        </p:nvSpPr>
        <p:spPr>
          <a:xfrm>
            <a:off x="206326" y="3729236"/>
            <a:ext cx="11751212" cy="2462213"/>
          </a:xfrm>
          <a:prstGeom prst="rect">
            <a:avLst/>
          </a:prstGeom>
        </p:spPr>
        <p:txBody>
          <a:bodyPr wrap="square">
            <a:spAutoFit/>
          </a:bodyPr>
          <a:lstStyle/>
          <a:p>
            <a:pPr algn="just"/>
            <a:r>
              <a:rPr lang="en-US" sz="2200" b="1" dirty="0">
                <a:latin typeface="Times New Roman" panose="02020603050405020304" pitchFamily="18" charset="0"/>
                <a:cs typeface="Times New Roman" panose="02020603050405020304" pitchFamily="18" charset="0"/>
              </a:rPr>
              <a:t>Disadvantages:</a:t>
            </a:r>
          </a:p>
          <a:p>
            <a:pPr algn="just"/>
            <a:endParaRPr lang="en-US" sz="2200" b="1"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method suffers from both internal and external fragmentation. This makes it inefficient in terms of memory utilization</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Increasing file size is difficult because it depends on the availability of contiguous memory at a particular instance.</a:t>
            </a:r>
          </a:p>
        </p:txBody>
      </p:sp>
      <p:pic>
        <p:nvPicPr>
          <p:cNvPr id="5" name="Audio 4">
            <a:hlinkClick r:id="" action="ppaction://media"/>
            <a:extLst>
              <a:ext uri="{FF2B5EF4-FFF2-40B4-BE49-F238E27FC236}">
                <a16:creationId xmlns:a16="http://schemas.microsoft.com/office/drawing/2014/main" id="{7427D685-669A-4631-B3A8-13AC7AAE6CE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5533074"/>
      </p:ext>
    </p:extLst>
  </p:cSld>
  <p:clrMapOvr>
    <a:masterClrMapping/>
  </p:clrMapOvr>
  <mc:AlternateContent xmlns:mc="http://schemas.openxmlformats.org/markup-compatibility/2006">
    <mc:Choice xmlns:p14="http://schemas.microsoft.com/office/powerpoint/2010/main" Requires="p14">
      <p:transition spd="slow" p14:dur="2000" advTm="47979"/>
    </mc:Choice>
    <mc:Fallback>
      <p:transition spd="slow" advTm="47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p:txBody>
          <a:bodyPr>
            <a:noAutofit/>
          </a:bodyPr>
          <a:lstStyle/>
          <a:p>
            <a:r>
              <a:rPr lang="en-US" sz="3000" dirty="0">
                <a:latin typeface="Times New Roman" panose="02020603050405020304" pitchFamily="18" charset="0"/>
                <a:cs typeface="Times New Roman" panose="02020603050405020304" pitchFamily="18" charset="0"/>
              </a:rPr>
              <a:t>Allocation methods</a:t>
            </a:r>
            <a:br>
              <a:rPr lang="en-US" sz="3000"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2. Linked List Allocation</a:t>
            </a:r>
            <a:endParaRPr lang="en-US" sz="3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0FB95A5-4B56-4E85-8D5E-FD96EBE571D1}"/>
              </a:ext>
            </a:extLst>
          </p:cNvPr>
          <p:cNvSpPr>
            <a:spLocks noGrp="1"/>
          </p:cNvSpPr>
          <p:nvPr>
            <p:ph idx="1"/>
          </p:nvPr>
        </p:nvSpPr>
        <p:spPr>
          <a:xfrm>
            <a:off x="838200" y="1690688"/>
            <a:ext cx="10515600" cy="4351338"/>
          </a:xfrm>
        </p:spPr>
        <p:txBody>
          <a:bodyPr>
            <a:normAutofit/>
          </a:bodyPr>
          <a:lstStyle/>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Each file is a linked list of disk blocks which need not be contiguous.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disk blocks can be scattered anywhere on the disk.</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directory entry contains a pointer to the starting and the ending file block.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Each block contains a pointer to the next block occupied by the file.</a:t>
            </a:r>
          </a:p>
          <a:p>
            <a:pPr marL="463550" indent="-463550" algn="just">
              <a:lnSpc>
                <a:spcPct val="150000"/>
              </a:lnSpc>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D9BF208A-AF86-4C15-AE70-40647C685EF2}"/>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054177067"/>
      </p:ext>
    </p:extLst>
  </p:cSld>
  <p:clrMapOvr>
    <a:masterClrMapping/>
  </p:clrMapOvr>
  <mc:AlternateContent xmlns:mc="http://schemas.openxmlformats.org/markup-compatibility/2006">
    <mc:Choice xmlns:p14="http://schemas.microsoft.com/office/powerpoint/2010/main" Requires="p14">
      <p:transition spd="slow" p14:dur="2000" advTm="32250"/>
    </mc:Choice>
    <mc:Fallback>
      <p:transition spd="slow" advTm="32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a:xfrm>
            <a:off x="0" y="1"/>
            <a:ext cx="10515600" cy="928468"/>
          </a:xfrm>
        </p:spPr>
        <p:txBody>
          <a:bodyPr>
            <a:normAutofit fontScale="90000"/>
          </a:bodyPr>
          <a:lstStyle/>
          <a:p>
            <a:r>
              <a:rPr lang="en-US" sz="3500" dirty="0">
                <a:latin typeface="Times New Roman" panose="02020603050405020304" pitchFamily="18" charset="0"/>
                <a:cs typeface="Times New Roman" panose="02020603050405020304" pitchFamily="18" charset="0"/>
              </a:rPr>
              <a:t>Allocation methods</a:t>
            </a:r>
            <a:br>
              <a:rPr lang="en-US" sz="3500" dirty="0">
                <a:latin typeface="Times New Roman" panose="02020603050405020304" pitchFamily="18" charset="0"/>
                <a:cs typeface="Times New Roman" panose="02020603050405020304" pitchFamily="18" charset="0"/>
              </a:rPr>
            </a:br>
            <a:r>
              <a:rPr lang="en-US" sz="3600" b="1" dirty="0">
                <a:latin typeface="Times New Roman" panose="02020603050405020304" pitchFamily="18" charset="0"/>
                <a:cs typeface="Times New Roman" panose="02020603050405020304" pitchFamily="18" charset="0"/>
              </a:rPr>
              <a:t>2. Linked List Allocation</a:t>
            </a:r>
            <a:endParaRPr lang="en-US" sz="35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B2DC87DC-CDB4-4213-A513-F034239488FC}"/>
              </a:ext>
            </a:extLst>
          </p:cNvPr>
          <p:cNvSpPr/>
          <p:nvPr/>
        </p:nvSpPr>
        <p:spPr>
          <a:xfrm>
            <a:off x="6096000" y="1870055"/>
            <a:ext cx="5664591" cy="1785104"/>
          </a:xfrm>
          <a:prstGeom prst="rect">
            <a:avLst/>
          </a:prstGeom>
        </p:spPr>
        <p:txBody>
          <a:bodyPr wrap="square">
            <a:spAutoFit/>
          </a:bodyPr>
          <a:lstStyle/>
          <a:p>
            <a:pPr algn="just"/>
            <a:r>
              <a:rPr lang="en-US" sz="2200" dirty="0">
                <a:latin typeface="Times New Roman" panose="02020603050405020304" pitchFamily="18" charset="0"/>
                <a:cs typeface="Times New Roman" panose="02020603050405020304" pitchFamily="18" charset="0"/>
              </a:rPr>
              <a:t>The file ‘jeep’ in image shows how the blocks are randomly distributed. </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The last block (25) contains -1 indicating a null pointer and does not point to any other block.</a:t>
            </a:r>
          </a:p>
        </p:txBody>
      </p:sp>
      <p:pic>
        <p:nvPicPr>
          <p:cNvPr id="4" name="Picture 3">
            <a:extLst>
              <a:ext uri="{FF2B5EF4-FFF2-40B4-BE49-F238E27FC236}">
                <a16:creationId xmlns:a16="http://schemas.microsoft.com/office/drawing/2014/main" id="{A3E57C72-2B8B-4385-88A6-9353A9840852}"/>
              </a:ext>
            </a:extLst>
          </p:cNvPr>
          <p:cNvPicPr>
            <a:picLocks noChangeAspect="1"/>
          </p:cNvPicPr>
          <p:nvPr/>
        </p:nvPicPr>
        <p:blipFill>
          <a:blip r:embed="rId4"/>
          <a:stretch>
            <a:fillRect/>
          </a:stretch>
        </p:blipFill>
        <p:spPr>
          <a:xfrm>
            <a:off x="762000" y="1223669"/>
            <a:ext cx="5334000" cy="5057775"/>
          </a:xfrm>
          <a:prstGeom prst="rect">
            <a:avLst/>
          </a:prstGeom>
        </p:spPr>
      </p:pic>
      <p:pic>
        <p:nvPicPr>
          <p:cNvPr id="8" name="Audio 7">
            <a:hlinkClick r:id="" action="ppaction://media"/>
            <a:extLst>
              <a:ext uri="{FF2B5EF4-FFF2-40B4-BE49-F238E27FC236}">
                <a16:creationId xmlns:a16="http://schemas.microsoft.com/office/drawing/2014/main" id="{29EA133E-175E-43A7-A7E4-DFC8D592E9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07467472"/>
      </p:ext>
    </p:extLst>
  </p:cSld>
  <p:clrMapOvr>
    <a:masterClrMapping/>
  </p:clrMapOvr>
  <mc:AlternateContent xmlns:mc="http://schemas.openxmlformats.org/markup-compatibility/2006">
    <mc:Choice xmlns:p14="http://schemas.microsoft.com/office/powerpoint/2010/main" Requires="p14">
      <p:transition spd="slow" p14:dur="2000" advTm="22332"/>
    </mc:Choice>
    <mc:Fallback>
      <p:transition spd="slow" advTm="22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a:xfrm>
            <a:off x="0" y="1"/>
            <a:ext cx="10515600" cy="928468"/>
          </a:xfrm>
        </p:spPr>
        <p:txBody>
          <a:bodyPr>
            <a:normAutofit fontScale="90000"/>
          </a:bodyPr>
          <a:lstStyle/>
          <a:p>
            <a:r>
              <a:rPr lang="en-US" sz="3500" dirty="0">
                <a:latin typeface="Times New Roman" panose="02020603050405020304" pitchFamily="18" charset="0"/>
                <a:cs typeface="Times New Roman" panose="02020603050405020304" pitchFamily="18" charset="0"/>
              </a:rPr>
              <a:t>Allocation methods</a:t>
            </a:r>
            <a:br>
              <a:rPr lang="en-US" sz="3500" dirty="0">
                <a:latin typeface="Times New Roman" panose="02020603050405020304" pitchFamily="18" charset="0"/>
                <a:cs typeface="Times New Roman" panose="02020603050405020304" pitchFamily="18" charset="0"/>
              </a:rPr>
            </a:br>
            <a:r>
              <a:rPr lang="en-US" sz="3600" b="1" dirty="0">
                <a:latin typeface="Times New Roman" panose="02020603050405020304" pitchFamily="18" charset="0"/>
                <a:cs typeface="Times New Roman" panose="02020603050405020304" pitchFamily="18" charset="0"/>
              </a:rPr>
              <a:t>2. Linked List Allocation</a:t>
            </a:r>
            <a:endParaRPr lang="en-US" sz="35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9D369E23-AFA8-4FBE-A70C-08839F535843}"/>
              </a:ext>
            </a:extLst>
          </p:cNvPr>
          <p:cNvSpPr/>
          <p:nvPr/>
        </p:nvSpPr>
        <p:spPr>
          <a:xfrm>
            <a:off x="215705" y="1069146"/>
            <a:ext cx="11727766" cy="5170646"/>
          </a:xfrm>
          <a:prstGeom prst="rect">
            <a:avLst/>
          </a:prstGeom>
        </p:spPr>
        <p:txBody>
          <a:bodyPr wrap="square">
            <a:spAutoFit/>
          </a:bodyPr>
          <a:lstStyle/>
          <a:p>
            <a:pPr algn="just"/>
            <a:r>
              <a:rPr lang="en-US" sz="2200" b="1" dirty="0">
                <a:solidFill>
                  <a:srgbClr val="FF0000"/>
                </a:solidFill>
                <a:latin typeface="Times New Roman" panose="02020603050405020304" pitchFamily="18" charset="0"/>
                <a:cs typeface="Times New Roman" panose="02020603050405020304" pitchFamily="18" charset="0"/>
              </a:rPr>
              <a:t>Advantages:</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very flexible in terms of file size.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File size can be increased easily as it is non-contiguous allocation</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Does not suffer from external fragmentation.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Memory is well utilized </a:t>
            </a:r>
          </a:p>
          <a:p>
            <a:pPr algn="just"/>
            <a:endParaRPr lang="en-US" sz="2200" dirty="0">
              <a:latin typeface="Times New Roman" panose="02020603050405020304" pitchFamily="18" charset="0"/>
              <a:cs typeface="Times New Roman" panose="02020603050405020304" pitchFamily="18" charset="0"/>
            </a:endParaRPr>
          </a:p>
          <a:p>
            <a:pPr algn="just"/>
            <a:r>
              <a:rPr lang="en-US" sz="2200" b="1" dirty="0">
                <a:solidFill>
                  <a:srgbClr val="FF0000"/>
                </a:solidFill>
                <a:latin typeface="Times New Roman" panose="02020603050405020304" pitchFamily="18" charset="0"/>
                <a:cs typeface="Times New Roman" panose="02020603050405020304" pitchFamily="18" charset="0"/>
              </a:rPr>
              <a:t>Disadvantages:</a:t>
            </a: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 large number of seeks are needed to access every block individually</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makes linked allocation slower.</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It does not support random or direct access. A block </a:t>
            </a:r>
            <a:r>
              <a:rPr lang="en-US" sz="2200" i="1" dirty="0">
                <a:latin typeface="Times New Roman" panose="02020603050405020304" pitchFamily="18" charset="0"/>
                <a:cs typeface="Times New Roman" panose="02020603050405020304" pitchFamily="18" charset="0"/>
              </a:rPr>
              <a:t>k</a:t>
            </a:r>
            <a:r>
              <a:rPr lang="en-US" sz="2200" dirty="0">
                <a:latin typeface="Times New Roman" panose="02020603050405020304" pitchFamily="18" charset="0"/>
                <a:cs typeface="Times New Roman" panose="02020603050405020304" pitchFamily="18" charset="0"/>
              </a:rPr>
              <a:t> of a file can be accessed by traversing </a:t>
            </a:r>
            <a:r>
              <a:rPr lang="en-US" sz="2200" i="1" dirty="0">
                <a:latin typeface="Times New Roman" panose="02020603050405020304" pitchFamily="18" charset="0"/>
                <a:cs typeface="Times New Roman" panose="02020603050405020304" pitchFamily="18" charset="0"/>
              </a:rPr>
              <a:t>k</a:t>
            </a:r>
            <a:r>
              <a:rPr lang="en-US" sz="2200" dirty="0">
                <a:latin typeface="Times New Roman" panose="02020603050405020304" pitchFamily="18" charset="0"/>
                <a:cs typeface="Times New Roman" panose="02020603050405020304" pitchFamily="18" charset="0"/>
              </a:rPr>
              <a:t> blocks sequentially (sequential access) from the starting block of the file via block pointers.</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Pointers required in the linked allocation are extra overhead</a:t>
            </a:r>
          </a:p>
        </p:txBody>
      </p:sp>
      <p:pic>
        <p:nvPicPr>
          <p:cNvPr id="3" name="Audio 2">
            <a:hlinkClick r:id="" action="ppaction://media"/>
            <a:extLst>
              <a:ext uri="{FF2B5EF4-FFF2-40B4-BE49-F238E27FC236}">
                <a16:creationId xmlns:a16="http://schemas.microsoft.com/office/drawing/2014/main" id="{1A7E8C2C-28C0-4624-9BEB-E7BBFCA46A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95041874"/>
      </p:ext>
    </p:extLst>
  </p:cSld>
  <p:clrMapOvr>
    <a:masterClrMapping/>
  </p:clrMapOvr>
  <mc:AlternateContent xmlns:mc="http://schemas.openxmlformats.org/markup-compatibility/2006">
    <mc:Choice xmlns:p14="http://schemas.microsoft.com/office/powerpoint/2010/main" Requires="p14">
      <p:transition spd="slow" p14:dur="2000" advTm="42381"/>
    </mc:Choice>
    <mc:Fallback>
      <p:transition spd="slow" advTm="42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2|6.3|14.7"/>
</p:tagLst>
</file>

<file path=ppt/tags/tag2.xml><?xml version="1.0" encoding="utf-8"?>
<p:tagLst xmlns:a="http://schemas.openxmlformats.org/drawingml/2006/main" xmlns:r="http://schemas.openxmlformats.org/officeDocument/2006/relationships" xmlns:p="http://schemas.openxmlformats.org/presentationml/2006/main">
  <p:tag name="TIMING" val="|5.4|6.1|4.7|8.7"/>
</p:tagLst>
</file>

<file path=ppt/tags/tag3.xml><?xml version="1.0" encoding="utf-8"?>
<p:tagLst xmlns:a="http://schemas.openxmlformats.org/drawingml/2006/main" xmlns:r="http://schemas.openxmlformats.org/officeDocument/2006/relationships" xmlns:p="http://schemas.openxmlformats.org/presentationml/2006/main">
  <p:tag name="TIMING" val="|2.2|2.3|8.9|3.3|0.6|7|17"/>
</p:tagLst>
</file>

<file path=ppt/tags/tag4.xml><?xml version="1.0" encoding="utf-8"?>
<p:tagLst xmlns:a="http://schemas.openxmlformats.org/drawingml/2006/main" xmlns:r="http://schemas.openxmlformats.org/officeDocument/2006/relationships" xmlns:p="http://schemas.openxmlformats.org/presentationml/2006/main">
  <p:tag name="TIMING" val="|1.5|0.6|0.6|7.9|4.8|10.4"/>
</p:tagLst>
</file>

<file path=ppt/tags/tag5.xml><?xml version="1.0" encoding="utf-8"?>
<p:tagLst xmlns:a="http://schemas.openxmlformats.org/drawingml/2006/main" xmlns:r="http://schemas.openxmlformats.org/officeDocument/2006/relationships" xmlns:p="http://schemas.openxmlformats.org/presentationml/2006/main">
  <p:tag name="TIMING" val="|0.6|0.6|2.8|10.6|6.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613</TotalTime>
  <Words>1845</Words>
  <Application>Microsoft Office PowerPoint</Application>
  <PresentationFormat>Widescreen</PresentationFormat>
  <Paragraphs>185</Paragraphs>
  <Slides>25</Slides>
  <Notes>0</Notes>
  <HiddenSlides>0</HiddenSlides>
  <MMClips>22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Calibri Light</vt:lpstr>
      <vt:lpstr>Times New Roman</vt:lpstr>
      <vt:lpstr>Verdana</vt:lpstr>
      <vt:lpstr>Wingdings</vt:lpstr>
      <vt:lpstr>Office Theme</vt:lpstr>
      <vt:lpstr>L32</vt:lpstr>
      <vt:lpstr>Allocation methods</vt:lpstr>
      <vt:lpstr>Allocation methods</vt:lpstr>
      <vt:lpstr>Allocation methods  1. Contiguous Allocation</vt:lpstr>
      <vt:lpstr>Allocation methods 1. Contiguous Allocation</vt:lpstr>
      <vt:lpstr>Allocation methods 1. Contiguous Allocation</vt:lpstr>
      <vt:lpstr>Allocation methods 2. Linked List Allocation</vt:lpstr>
      <vt:lpstr>Allocation methods 2. Linked List Allocation</vt:lpstr>
      <vt:lpstr>Allocation methods 2. Linked List Allocation</vt:lpstr>
      <vt:lpstr>Allocation methods 3. Indexed Allocation  </vt:lpstr>
      <vt:lpstr>Allocation methods 3. Indexed Allocation  </vt:lpstr>
      <vt:lpstr>Allocation methods 3. Indexed Allocation   </vt:lpstr>
      <vt:lpstr>Free Space Management</vt:lpstr>
      <vt:lpstr>Free space management</vt:lpstr>
      <vt:lpstr>Free space management  </vt:lpstr>
      <vt:lpstr>Free space management 1. Bitmap or Bit vector    </vt:lpstr>
      <vt:lpstr>Free space management 1. Bitmap or Bit vector   </vt:lpstr>
      <vt:lpstr>Free space management  2. Linked List –   </vt:lpstr>
      <vt:lpstr>PowerPoint Presentation</vt:lpstr>
      <vt:lpstr>PowerPoint Presentation</vt:lpstr>
      <vt:lpstr>Disk Structure</vt:lpstr>
      <vt:lpstr>Disk Structure</vt:lpstr>
      <vt:lpstr>PowerPoint Presentation</vt:lpstr>
      <vt:lpstr>PowerPoint Presentation</vt:lpstr>
      <vt:lpstr>End of L32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Mahe</dc:creator>
  <cp:lastModifiedBy>Mahe</cp:lastModifiedBy>
  <cp:revision>55</cp:revision>
  <dcterms:created xsi:type="dcterms:W3CDTF">2020-04-15T10:44:21Z</dcterms:created>
  <dcterms:modified xsi:type="dcterms:W3CDTF">2020-04-16T11:06:15Z</dcterms:modified>
</cp:coreProperties>
</file>

<file path=docProps/thumbnail.jpeg>
</file>